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7" r:id="rId1"/>
  </p:sldMasterIdLst>
  <p:notesMasterIdLst>
    <p:notesMasterId r:id="rId12"/>
  </p:notesMasterIdLst>
  <p:sldIdLst>
    <p:sldId id="294" r:id="rId2"/>
    <p:sldId id="269" r:id="rId3"/>
    <p:sldId id="321" r:id="rId4"/>
    <p:sldId id="363" r:id="rId5"/>
    <p:sldId id="364" r:id="rId6"/>
    <p:sldId id="365" r:id="rId7"/>
    <p:sldId id="381" r:id="rId8"/>
    <p:sldId id="367" r:id="rId9"/>
    <p:sldId id="382" r:id="rId10"/>
    <p:sldId id="362" r:id="rId1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97" userDrawn="1">
          <p15:clr>
            <a:srgbClr val="A4A3A4"/>
          </p15:clr>
        </p15:guide>
        <p15:guide id="3" pos="158" userDrawn="1">
          <p15:clr>
            <a:srgbClr val="A4A3A4"/>
          </p15:clr>
        </p15:guide>
        <p15:guide id="4" pos="5618" userDrawn="1">
          <p15:clr>
            <a:srgbClr val="A4A3A4"/>
          </p15:clr>
        </p15:guide>
        <p15:guide id="5" pos="295" userDrawn="1">
          <p15:clr>
            <a:srgbClr val="A4A3A4"/>
          </p15:clr>
        </p15:guide>
        <p15:guide id="6" pos="546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8F"/>
    <a:srgbClr val="4472C4"/>
    <a:srgbClr val="FFC000"/>
    <a:srgbClr val="2F5597"/>
    <a:srgbClr val="032C4D"/>
    <a:srgbClr val="0000FF"/>
    <a:srgbClr val="99B8D2"/>
    <a:srgbClr val="CCDCE9"/>
    <a:srgbClr val="F3F3F3"/>
    <a:srgbClr val="043B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29" autoAdjust="0"/>
    <p:restoredTop sz="96210" autoAdjust="0"/>
  </p:normalViewPr>
  <p:slideViewPr>
    <p:cSldViewPr snapToGrid="0">
      <p:cViewPr varScale="1">
        <p:scale>
          <a:sx n="115" d="100"/>
          <a:sy n="115" d="100"/>
        </p:scale>
        <p:origin x="1374" y="108"/>
      </p:cViewPr>
      <p:guideLst>
        <p:guide orient="horz" pos="2160"/>
        <p:guide pos="2897"/>
        <p:guide pos="158"/>
        <p:guide pos="5618"/>
        <p:guide pos="295"/>
        <p:guide pos="546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7"/>
          </a:xfrm>
          <a:prstGeom prst="rect">
            <a:avLst/>
          </a:prstGeom>
        </p:spPr>
        <p:txBody>
          <a:bodyPr vert="horz" lIns="91416" tIns="45707" rIns="91416" bIns="45707" rtlCol="0"/>
          <a:lstStyle>
            <a:lvl1pPr algn="l">
              <a:defRPr sz="11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7"/>
          </a:xfrm>
          <a:prstGeom prst="rect">
            <a:avLst/>
          </a:prstGeom>
        </p:spPr>
        <p:txBody>
          <a:bodyPr vert="horz" lIns="91416" tIns="45707" rIns="91416" bIns="45707" rtlCol="0"/>
          <a:lstStyle>
            <a:lvl1pPr algn="r">
              <a:defRPr sz="1100"/>
            </a:lvl1pPr>
          </a:lstStyle>
          <a:p>
            <a:fld id="{3C6F96E7-991F-4DB7-AD24-C08CA0E978CA}" type="datetimeFigureOut">
              <a:rPr lang="ko-KR" altLang="en-US" smtClean="0"/>
              <a:pPr/>
              <a:t>2022-01-28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6" tIns="45707" rIns="91416" bIns="45707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1"/>
            <a:ext cx="5486400" cy="3600449"/>
          </a:xfrm>
          <a:prstGeom prst="rect">
            <a:avLst/>
          </a:prstGeom>
        </p:spPr>
        <p:txBody>
          <a:bodyPr vert="horz" lIns="91416" tIns="45707" rIns="91416" bIns="45707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7"/>
            <a:ext cx="2971800" cy="458787"/>
          </a:xfrm>
          <a:prstGeom prst="rect">
            <a:avLst/>
          </a:prstGeom>
        </p:spPr>
        <p:txBody>
          <a:bodyPr vert="horz" lIns="91416" tIns="45707" rIns="91416" bIns="45707" rtlCol="0" anchor="b"/>
          <a:lstStyle>
            <a:lvl1pPr algn="l">
              <a:defRPr sz="11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7"/>
            <a:ext cx="2971800" cy="458787"/>
          </a:xfrm>
          <a:prstGeom prst="rect">
            <a:avLst/>
          </a:prstGeom>
        </p:spPr>
        <p:txBody>
          <a:bodyPr vert="horz" lIns="91416" tIns="45707" rIns="91416" bIns="45707" rtlCol="0" anchor="b"/>
          <a:lstStyle>
            <a:lvl1pPr algn="r">
              <a:defRPr sz="1100"/>
            </a:lvl1pPr>
          </a:lstStyle>
          <a:p>
            <a:fld id="{99EFAF7E-9954-49AB-9EA5-E4587A25500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707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FAF7E-9954-49AB-9EA5-E4587A25500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681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FAF7E-9954-49AB-9EA5-E4587A25500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657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A61F3-F51F-4E92-854A-7D52A85DA65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663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A61F3-F51F-4E92-854A-7D52A85DA65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347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A61F3-F51F-4E92-854A-7D52A85DA65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368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A61F3-F51F-4E92-854A-7D52A85DA65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490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A61F3-F51F-4E92-854A-7D52A85DA65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960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A61F3-F51F-4E92-854A-7D52A85DA65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48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1928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89375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5013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69605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Freeform 6"/>
          <p:cNvSpPr>
            <a:spLocks/>
          </p:cNvSpPr>
          <p:nvPr userDrawn="1"/>
        </p:nvSpPr>
        <p:spPr bwMode="auto">
          <a:xfrm>
            <a:off x="5" y="26"/>
            <a:ext cx="4496991" cy="1190625"/>
          </a:xfrm>
          <a:custGeom>
            <a:avLst/>
            <a:gdLst>
              <a:gd name="T0" fmla="*/ 3777 w 3777"/>
              <a:gd name="T1" fmla="*/ 0 h 750"/>
              <a:gd name="T2" fmla="*/ 0 w 3777"/>
              <a:gd name="T3" fmla="*/ 0 h 750"/>
              <a:gd name="T4" fmla="*/ 0 w 3777"/>
              <a:gd name="T5" fmla="*/ 750 h 750"/>
              <a:gd name="T6" fmla="*/ 3344 w 3777"/>
              <a:gd name="T7" fmla="*/ 750 h 750"/>
              <a:gd name="T8" fmla="*/ 3553 w 3777"/>
              <a:gd name="T9" fmla="*/ 390 h 750"/>
              <a:gd name="T10" fmla="*/ 3777 w 3777"/>
              <a:gd name="T11" fmla="*/ 0 h 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77" h="750">
                <a:moveTo>
                  <a:pt x="3777" y="0"/>
                </a:moveTo>
                <a:lnTo>
                  <a:pt x="0" y="0"/>
                </a:lnTo>
                <a:lnTo>
                  <a:pt x="0" y="750"/>
                </a:lnTo>
                <a:lnTo>
                  <a:pt x="3344" y="750"/>
                </a:lnTo>
                <a:lnTo>
                  <a:pt x="3553" y="390"/>
                </a:lnTo>
                <a:lnTo>
                  <a:pt x="377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3BF3392-FED8-49B0-BDE3-3CF890B7FCFE}"/>
              </a:ext>
            </a:extLst>
          </p:cNvPr>
          <p:cNvGrpSpPr/>
          <p:nvPr userDrawn="1"/>
        </p:nvGrpSpPr>
        <p:grpSpPr>
          <a:xfrm>
            <a:off x="12" y="0"/>
            <a:ext cx="9153521" cy="985421"/>
            <a:chOff x="5" y="0"/>
            <a:chExt cx="12204695" cy="1071736"/>
          </a:xfrm>
        </p:grpSpPr>
        <p:sp>
          <p:nvSpPr>
            <p:cNvPr id="27" name="Rectangle 26"/>
            <p:cNvSpPr/>
            <p:nvPr userDrawn="1"/>
          </p:nvSpPr>
          <p:spPr>
            <a:xfrm>
              <a:off x="5" y="9"/>
              <a:ext cx="12192001" cy="1071727"/>
            </a:xfrm>
            <a:prstGeom prst="rect">
              <a:avLst/>
            </a:prstGeom>
            <a:solidFill>
              <a:srgbClr val="004E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grpSp>
          <p:nvGrpSpPr>
            <p:cNvPr id="53" name="Group 52"/>
            <p:cNvGrpSpPr/>
            <p:nvPr userDrawn="1"/>
          </p:nvGrpSpPr>
          <p:grpSpPr>
            <a:xfrm>
              <a:off x="5995988" y="1"/>
              <a:ext cx="6196013" cy="1071728"/>
              <a:chOff x="5308600" y="128588"/>
              <a:chExt cx="6883401" cy="1190626"/>
            </a:xfrm>
          </p:grpSpPr>
          <p:sp>
            <p:nvSpPr>
              <p:cNvPr id="10" name="Freeform 8"/>
              <p:cNvSpPr>
                <a:spLocks/>
              </p:cNvSpPr>
              <p:nvPr userDrawn="1"/>
            </p:nvSpPr>
            <p:spPr bwMode="auto">
              <a:xfrm>
                <a:off x="7748588" y="128588"/>
                <a:ext cx="4443413" cy="1190625"/>
              </a:xfrm>
              <a:custGeom>
                <a:avLst/>
                <a:gdLst>
                  <a:gd name="T0" fmla="*/ 2799 w 2799"/>
                  <a:gd name="T1" fmla="*/ 153 h 750"/>
                  <a:gd name="T2" fmla="*/ 2799 w 2799"/>
                  <a:gd name="T3" fmla="*/ 0 h 750"/>
                  <a:gd name="T4" fmla="*/ 433 w 2799"/>
                  <a:gd name="T5" fmla="*/ 0 h 750"/>
                  <a:gd name="T6" fmla="*/ 218 w 2799"/>
                  <a:gd name="T7" fmla="*/ 374 h 750"/>
                  <a:gd name="T8" fmla="*/ 0 w 2799"/>
                  <a:gd name="T9" fmla="*/ 750 h 750"/>
                  <a:gd name="T10" fmla="*/ 2454 w 2799"/>
                  <a:gd name="T11" fmla="*/ 750 h 750"/>
                  <a:gd name="T12" fmla="*/ 2662 w 2799"/>
                  <a:gd name="T13" fmla="*/ 390 h 750"/>
                  <a:gd name="T14" fmla="*/ 2799 w 2799"/>
                  <a:gd name="T15" fmla="*/ 153 h 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99" h="750">
                    <a:moveTo>
                      <a:pt x="2799" y="153"/>
                    </a:moveTo>
                    <a:lnTo>
                      <a:pt x="2799" y="0"/>
                    </a:lnTo>
                    <a:lnTo>
                      <a:pt x="433" y="0"/>
                    </a:lnTo>
                    <a:lnTo>
                      <a:pt x="218" y="374"/>
                    </a:lnTo>
                    <a:lnTo>
                      <a:pt x="0" y="750"/>
                    </a:lnTo>
                    <a:lnTo>
                      <a:pt x="2454" y="750"/>
                    </a:lnTo>
                    <a:lnTo>
                      <a:pt x="2662" y="390"/>
                    </a:lnTo>
                    <a:lnTo>
                      <a:pt x="2799" y="15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/>
              </a:p>
            </p:txBody>
          </p:sp>
          <p:sp>
            <p:nvSpPr>
              <p:cNvPr id="11" name="Freeform 9"/>
              <p:cNvSpPr>
                <a:spLocks/>
              </p:cNvSpPr>
              <p:nvPr userDrawn="1"/>
            </p:nvSpPr>
            <p:spPr bwMode="auto">
              <a:xfrm>
                <a:off x="6661150" y="128588"/>
                <a:ext cx="1774825" cy="1190625"/>
              </a:xfrm>
              <a:custGeom>
                <a:avLst/>
                <a:gdLst>
                  <a:gd name="T0" fmla="*/ 1118 w 1118"/>
                  <a:gd name="T1" fmla="*/ 0 h 750"/>
                  <a:gd name="T2" fmla="*/ 0 w 1118"/>
                  <a:gd name="T3" fmla="*/ 0 h 750"/>
                  <a:gd name="T4" fmla="*/ 225 w 1118"/>
                  <a:gd name="T5" fmla="*/ 390 h 750"/>
                  <a:gd name="T6" fmla="*/ 433 w 1118"/>
                  <a:gd name="T7" fmla="*/ 750 h 750"/>
                  <a:gd name="T8" fmla="*/ 685 w 1118"/>
                  <a:gd name="T9" fmla="*/ 750 h 750"/>
                  <a:gd name="T10" fmla="*/ 903 w 1118"/>
                  <a:gd name="T11" fmla="*/ 374 h 750"/>
                  <a:gd name="T12" fmla="*/ 1118 w 1118"/>
                  <a:gd name="T13" fmla="*/ 0 h 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8" h="750">
                    <a:moveTo>
                      <a:pt x="1118" y="0"/>
                    </a:moveTo>
                    <a:lnTo>
                      <a:pt x="0" y="0"/>
                    </a:lnTo>
                    <a:lnTo>
                      <a:pt x="225" y="390"/>
                    </a:lnTo>
                    <a:lnTo>
                      <a:pt x="433" y="750"/>
                    </a:lnTo>
                    <a:lnTo>
                      <a:pt x="685" y="750"/>
                    </a:lnTo>
                    <a:lnTo>
                      <a:pt x="903" y="374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1350"/>
              </a:p>
            </p:txBody>
          </p:sp>
          <p:sp>
            <p:nvSpPr>
              <p:cNvPr id="12" name="Freeform 10"/>
              <p:cNvSpPr>
                <a:spLocks/>
              </p:cNvSpPr>
              <p:nvPr userDrawn="1"/>
            </p:nvSpPr>
            <p:spPr bwMode="auto">
              <a:xfrm>
                <a:off x="6661150" y="128588"/>
                <a:ext cx="1774825" cy="1190625"/>
              </a:xfrm>
              <a:custGeom>
                <a:avLst/>
                <a:gdLst>
                  <a:gd name="T0" fmla="*/ 1118 w 1118"/>
                  <a:gd name="T1" fmla="*/ 0 h 750"/>
                  <a:gd name="T2" fmla="*/ 0 w 1118"/>
                  <a:gd name="T3" fmla="*/ 0 h 750"/>
                  <a:gd name="T4" fmla="*/ 225 w 1118"/>
                  <a:gd name="T5" fmla="*/ 390 h 750"/>
                  <a:gd name="T6" fmla="*/ 433 w 1118"/>
                  <a:gd name="T7" fmla="*/ 750 h 750"/>
                  <a:gd name="T8" fmla="*/ 685 w 1118"/>
                  <a:gd name="T9" fmla="*/ 750 h 750"/>
                  <a:gd name="T10" fmla="*/ 903 w 1118"/>
                  <a:gd name="T11" fmla="*/ 374 h 750"/>
                  <a:gd name="T12" fmla="*/ 1118 w 1118"/>
                  <a:gd name="T13" fmla="*/ 0 h 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8" h="750">
                    <a:moveTo>
                      <a:pt x="1118" y="0"/>
                    </a:moveTo>
                    <a:lnTo>
                      <a:pt x="0" y="0"/>
                    </a:lnTo>
                    <a:lnTo>
                      <a:pt x="225" y="390"/>
                    </a:lnTo>
                    <a:lnTo>
                      <a:pt x="433" y="750"/>
                    </a:lnTo>
                    <a:lnTo>
                      <a:pt x="685" y="750"/>
                    </a:lnTo>
                    <a:lnTo>
                      <a:pt x="903" y="374"/>
                    </a:lnTo>
                    <a:lnTo>
                      <a:pt x="111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/>
              </a:p>
            </p:txBody>
          </p:sp>
          <p:sp>
            <p:nvSpPr>
              <p:cNvPr id="14" name="Freeform 12"/>
              <p:cNvSpPr>
                <a:spLocks/>
              </p:cNvSpPr>
              <p:nvPr userDrawn="1"/>
            </p:nvSpPr>
            <p:spPr bwMode="auto">
              <a:xfrm>
                <a:off x="6661150" y="128588"/>
                <a:ext cx="1774825" cy="1190625"/>
              </a:xfrm>
              <a:custGeom>
                <a:avLst/>
                <a:gdLst>
                  <a:gd name="T0" fmla="*/ 1118 w 1118"/>
                  <a:gd name="T1" fmla="*/ 0 h 750"/>
                  <a:gd name="T2" fmla="*/ 0 w 1118"/>
                  <a:gd name="T3" fmla="*/ 0 h 750"/>
                  <a:gd name="T4" fmla="*/ 225 w 1118"/>
                  <a:gd name="T5" fmla="*/ 390 h 750"/>
                  <a:gd name="T6" fmla="*/ 433 w 1118"/>
                  <a:gd name="T7" fmla="*/ 750 h 750"/>
                  <a:gd name="T8" fmla="*/ 685 w 1118"/>
                  <a:gd name="T9" fmla="*/ 750 h 750"/>
                  <a:gd name="T10" fmla="*/ 903 w 1118"/>
                  <a:gd name="T11" fmla="*/ 374 h 750"/>
                  <a:gd name="T12" fmla="*/ 1118 w 1118"/>
                  <a:gd name="T13" fmla="*/ 0 h 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8" h="750">
                    <a:moveTo>
                      <a:pt x="1118" y="0"/>
                    </a:moveTo>
                    <a:lnTo>
                      <a:pt x="0" y="0"/>
                    </a:lnTo>
                    <a:lnTo>
                      <a:pt x="225" y="390"/>
                    </a:lnTo>
                    <a:lnTo>
                      <a:pt x="433" y="750"/>
                    </a:lnTo>
                    <a:lnTo>
                      <a:pt x="685" y="750"/>
                    </a:lnTo>
                    <a:lnTo>
                      <a:pt x="903" y="374"/>
                    </a:lnTo>
                    <a:lnTo>
                      <a:pt x="111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/>
              </a:p>
            </p:txBody>
          </p:sp>
          <p:sp>
            <p:nvSpPr>
              <p:cNvPr id="15" name="Freeform 13"/>
              <p:cNvSpPr>
                <a:spLocks/>
              </p:cNvSpPr>
              <p:nvPr userDrawn="1"/>
            </p:nvSpPr>
            <p:spPr bwMode="auto">
              <a:xfrm>
                <a:off x="5308600" y="128588"/>
                <a:ext cx="2039938" cy="1190625"/>
              </a:xfrm>
              <a:custGeom>
                <a:avLst/>
                <a:gdLst>
                  <a:gd name="T0" fmla="*/ 1068 w 1285"/>
                  <a:gd name="T1" fmla="*/ 374 h 750"/>
                  <a:gd name="T2" fmla="*/ 852 w 1285"/>
                  <a:gd name="T3" fmla="*/ 0 h 750"/>
                  <a:gd name="T4" fmla="*/ 433 w 1285"/>
                  <a:gd name="T5" fmla="*/ 0 h 750"/>
                  <a:gd name="T6" fmla="*/ 209 w 1285"/>
                  <a:gd name="T7" fmla="*/ 390 h 750"/>
                  <a:gd name="T8" fmla="*/ 0 w 1285"/>
                  <a:gd name="T9" fmla="*/ 750 h 750"/>
                  <a:gd name="T10" fmla="*/ 1285 w 1285"/>
                  <a:gd name="T11" fmla="*/ 750 h 750"/>
                  <a:gd name="T12" fmla="*/ 1068 w 1285"/>
                  <a:gd name="T13" fmla="*/ 374 h 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5" h="750">
                    <a:moveTo>
                      <a:pt x="1068" y="374"/>
                    </a:moveTo>
                    <a:lnTo>
                      <a:pt x="852" y="0"/>
                    </a:lnTo>
                    <a:lnTo>
                      <a:pt x="433" y="0"/>
                    </a:lnTo>
                    <a:lnTo>
                      <a:pt x="209" y="390"/>
                    </a:lnTo>
                    <a:lnTo>
                      <a:pt x="0" y="750"/>
                    </a:lnTo>
                    <a:lnTo>
                      <a:pt x="1285" y="750"/>
                    </a:lnTo>
                    <a:lnTo>
                      <a:pt x="1068" y="374"/>
                    </a:ln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1350"/>
              </a:p>
            </p:txBody>
          </p:sp>
          <p:sp>
            <p:nvSpPr>
              <p:cNvPr id="16" name="Freeform 14"/>
              <p:cNvSpPr>
                <a:spLocks/>
              </p:cNvSpPr>
              <p:nvPr userDrawn="1"/>
            </p:nvSpPr>
            <p:spPr bwMode="auto">
              <a:xfrm>
                <a:off x="5308600" y="128588"/>
                <a:ext cx="2039938" cy="1190625"/>
              </a:xfrm>
              <a:custGeom>
                <a:avLst/>
                <a:gdLst>
                  <a:gd name="T0" fmla="*/ 1068 w 1285"/>
                  <a:gd name="T1" fmla="*/ 374 h 750"/>
                  <a:gd name="T2" fmla="*/ 852 w 1285"/>
                  <a:gd name="T3" fmla="*/ 0 h 750"/>
                  <a:gd name="T4" fmla="*/ 433 w 1285"/>
                  <a:gd name="T5" fmla="*/ 0 h 750"/>
                  <a:gd name="T6" fmla="*/ 209 w 1285"/>
                  <a:gd name="T7" fmla="*/ 390 h 750"/>
                  <a:gd name="T8" fmla="*/ 0 w 1285"/>
                  <a:gd name="T9" fmla="*/ 750 h 750"/>
                  <a:gd name="T10" fmla="*/ 1285 w 1285"/>
                  <a:gd name="T11" fmla="*/ 750 h 750"/>
                  <a:gd name="T12" fmla="*/ 1068 w 1285"/>
                  <a:gd name="T13" fmla="*/ 374 h 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5" h="750">
                    <a:moveTo>
                      <a:pt x="1068" y="374"/>
                    </a:moveTo>
                    <a:lnTo>
                      <a:pt x="852" y="0"/>
                    </a:lnTo>
                    <a:lnTo>
                      <a:pt x="433" y="0"/>
                    </a:lnTo>
                    <a:lnTo>
                      <a:pt x="209" y="390"/>
                    </a:lnTo>
                    <a:lnTo>
                      <a:pt x="0" y="750"/>
                    </a:lnTo>
                    <a:lnTo>
                      <a:pt x="1285" y="750"/>
                    </a:lnTo>
                    <a:lnTo>
                      <a:pt x="1068" y="37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/>
              </a:p>
            </p:txBody>
          </p:sp>
          <p:sp>
            <p:nvSpPr>
              <p:cNvPr id="18" name="Freeform 16"/>
              <p:cNvSpPr>
                <a:spLocks/>
              </p:cNvSpPr>
              <p:nvPr userDrawn="1"/>
            </p:nvSpPr>
            <p:spPr bwMode="auto">
              <a:xfrm>
                <a:off x="5308600" y="128588"/>
                <a:ext cx="2039938" cy="1190625"/>
              </a:xfrm>
              <a:custGeom>
                <a:avLst/>
                <a:gdLst>
                  <a:gd name="T0" fmla="*/ 852 w 1285"/>
                  <a:gd name="T1" fmla="*/ 0 h 750"/>
                  <a:gd name="T2" fmla="*/ 433 w 1285"/>
                  <a:gd name="T3" fmla="*/ 0 h 750"/>
                  <a:gd name="T4" fmla="*/ 209 w 1285"/>
                  <a:gd name="T5" fmla="*/ 390 h 750"/>
                  <a:gd name="T6" fmla="*/ 0 w 1285"/>
                  <a:gd name="T7" fmla="*/ 750 h 750"/>
                  <a:gd name="T8" fmla="*/ 1285 w 1285"/>
                  <a:gd name="T9" fmla="*/ 750 h 750"/>
                  <a:gd name="T10" fmla="*/ 1068 w 1285"/>
                  <a:gd name="T11" fmla="*/ 374 h 750"/>
                  <a:gd name="T12" fmla="*/ 852 w 1285"/>
                  <a:gd name="T13" fmla="*/ 0 h 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5" h="750">
                    <a:moveTo>
                      <a:pt x="852" y="0"/>
                    </a:moveTo>
                    <a:lnTo>
                      <a:pt x="433" y="0"/>
                    </a:lnTo>
                    <a:lnTo>
                      <a:pt x="209" y="390"/>
                    </a:lnTo>
                    <a:lnTo>
                      <a:pt x="0" y="750"/>
                    </a:lnTo>
                    <a:lnTo>
                      <a:pt x="1285" y="750"/>
                    </a:lnTo>
                    <a:lnTo>
                      <a:pt x="1068" y="374"/>
                    </a:lnTo>
                    <a:lnTo>
                      <a:pt x="85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/>
              </a:p>
            </p:txBody>
          </p:sp>
          <p:sp>
            <p:nvSpPr>
              <p:cNvPr id="33" name="Freeform 30"/>
              <p:cNvSpPr>
                <a:spLocks/>
              </p:cNvSpPr>
              <p:nvPr userDrawn="1"/>
            </p:nvSpPr>
            <p:spPr bwMode="auto">
              <a:xfrm>
                <a:off x="7748588" y="128588"/>
                <a:ext cx="4443413" cy="1190625"/>
              </a:xfrm>
              <a:custGeom>
                <a:avLst/>
                <a:gdLst>
                  <a:gd name="T0" fmla="*/ 2799 w 2799"/>
                  <a:gd name="T1" fmla="*/ 153 h 750"/>
                  <a:gd name="T2" fmla="*/ 2799 w 2799"/>
                  <a:gd name="T3" fmla="*/ 0 h 750"/>
                  <a:gd name="T4" fmla="*/ 433 w 2799"/>
                  <a:gd name="T5" fmla="*/ 0 h 750"/>
                  <a:gd name="T6" fmla="*/ 218 w 2799"/>
                  <a:gd name="T7" fmla="*/ 374 h 750"/>
                  <a:gd name="T8" fmla="*/ 0 w 2799"/>
                  <a:gd name="T9" fmla="*/ 750 h 750"/>
                  <a:gd name="T10" fmla="*/ 2454 w 2799"/>
                  <a:gd name="T11" fmla="*/ 750 h 750"/>
                  <a:gd name="T12" fmla="*/ 2662 w 2799"/>
                  <a:gd name="T13" fmla="*/ 390 h 750"/>
                  <a:gd name="T14" fmla="*/ 2799 w 2799"/>
                  <a:gd name="T15" fmla="*/ 153 h 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99" h="750">
                    <a:moveTo>
                      <a:pt x="2799" y="153"/>
                    </a:moveTo>
                    <a:lnTo>
                      <a:pt x="2799" y="0"/>
                    </a:lnTo>
                    <a:lnTo>
                      <a:pt x="433" y="0"/>
                    </a:lnTo>
                    <a:lnTo>
                      <a:pt x="218" y="374"/>
                    </a:lnTo>
                    <a:lnTo>
                      <a:pt x="0" y="750"/>
                    </a:lnTo>
                    <a:lnTo>
                      <a:pt x="2454" y="750"/>
                    </a:lnTo>
                    <a:lnTo>
                      <a:pt x="2662" y="390"/>
                    </a:lnTo>
                    <a:lnTo>
                      <a:pt x="2799" y="153"/>
                    </a:ln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1350"/>
              </a:p>
            </p:txBody>
          </p:sp>
          <p:sp>
            <p:nvSpPr>
              <p:cNvPr id="23" name="Freeform 21"/>
              <p:cNvSpPr>
                <a:spLocks/>
              </p:cNvSpPr>
              <p:nvPr userDrawn="1"/>
            </p:nvSpPr>
            <p:spPr bwMode="auto">
              <a:xfrm>
                <a:off x="11644313" y="371476"/>
                <a:ext cx="547688" cy="947738"/>
              </a:xfrm>
              <a:custGeom>
                <a:avLst/>
                <a:gdLst>
                  <a:gd name="T0" fmla="*/ 345 w 345"/>
                  <a:gd name="T1" fmla="*/ 0 h 597"/>
                  <a:gd name="T2" fmla="*/ 208 w 345"/>
                  <a:gd name="T3" fmla="*/ 237 h 597"/>
                  <a:gd name="T4" fmla="*/ 0 w 345"/>
                  <a:gd name="T5" fmla="*/ 597 h 597"/>
                  <a:gd name="T6" fmla="*/ 345 w 345"/>
                  <a:gd name="T7" fmla="*/ 597 h 597"/>
                  <a:gd name="T8" fmla="*/ 345 w 345"/>
                  <a:gd name="T9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597">
                    <a:moveTo>
                      <a:pt x="345" y="0"/>
                    </a:moveTo>
                    <a:lnTo>
                      <a:pt x="208" y="237"/>
                    </a:lnTo>
                    <a:lnTo>
                      <a:pt x="0" y="597"/>
                    </a:lnTo>
                    <a:lnTo>
                      <a:pt x="345" y="597"/>
                    </a:lnTo>
                    <a:lnTo>
                      <a:pt x="345" y="0"/>
                    </a:ln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1350"/>
              </a:p>
            </p:txBody>
          </p:sp>
          <p:sp>
            <p:nvSpPr>
              <p:cNvPr id="24" name="Freeform 22"/>
              <p:cNvSpPr>
                <a:spLocks/>
              </p:cNvSpPr>
              <p:nvPr userDrawn="1"/>
            </p:nvSpPr>
            <p:spPr bwMode="auto">
              <a:xfrm>
                <a:off x="11644313" y="371476"/>
                <a:ext cx="547688" cy="947738"/>
              </a:xfrm>
              <a:custGeom>
                <a:avLst/>
                <a:gdLst>
                  <a:gd name="T0" fmla="*/ 345 w 345"/>
                  <a:gd name="T1" fmla="*/ 0 h 597"/>
                  <a:gd name="T2" fmla="*/ 208 w 345"/>
                  <a:gd name="T3" fmla="*/ 237 h 597"/>
                  <a:gd name="T4" fmla="*/ 0 w 345"/>
                  <a:gd name="T5" fmla="*/ 597 h 597"/>
                  <a:gd name="T6" fmla="*/ 345 w 345"/>
                  <a:gd name="T7" fmla="*/ 597 h 597"/>
                  <a:gd name="T8" fmla="*/ 345 w 345"/>
                  <a:gd name="T9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597">
                    <a:moveTo>
                      <a:pt x="345" y="0"/>
                    </a:moveTo>
                    <a:lnTo>
                      <a:pt x="208" y="237"/>
                    </a:lnTo>
                    <a:lnTo>
                      <a:pt x="0" y="597"/>
                    </a:lnTo>
                    <a:lnTo>
                      <a:pt x="345" y="597"/>
                    </a:lnTo>
                    <a:lnTo>
                      <a:pt x="345" y="0"/>
                    </a:lnTo>
                  </a:path>
                </a:pathLst>
              </a:custGeom>
              <a:solidFill>
                <a:schemeClr val="tx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1350"/>
              </a:p>
            </p:txBody>
          </p:sp>
          <p:sp>
            <p:nvSpPr>
              <p:cNvPr id="26" name="Freeform 24"/>
              <p:cNvSpPr>
                <a:spLocks/>
              </p:cNvSpPr>
              <p:nvPr userDrawn="1"/>
            </p:nvSpPr>
            <p:spPr bwMode="auto">
              <a:xfrm>
                <a:off x="11644313" y="371476"/>
                <a:ext cx="547688" cy="947738"/>
              </a:xfrm>
              <a:custGeom>
                <a:avLst/>
                <a:gdLst>
                  <a:gd name="T0" fmla="*/ 345 w 345"/>
                  <a:gd name="T1" fmla="*/ 0 h 597"/>
                  <a:gd name="T2" fmla="*/ 345 w 345"/>
                  <a:gd name="T3" fmla="*/ 0 h 597"/>
                  <a:gd name="T4" fmla="*/ 208 w 345"/>
                  <a:gd name="T5" fmla="*/ 237 h 597"/>
                  <a:gd name="T6" fmla="*/ 0 w 345"/>
                  <a:gd name="T7" fmla="*/ 597 h 597"/>
                  <a:gd name="T8" fmla="*/ 345 w 345"/>
                  <a:gd name="T9" fmla="*/ 597 h 597"/>
                  <a:gd name="T10" fmla="*/ 345 w 345"/>
                  <a:gd name="T11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5" h="597">
                    <a:moveTo>
                      <a:pt x="345" y="0"/>
                    </a:moveTo>
                    <a:lnTo>
                      <a:pt x="345" y="0"/>
                    </a:lnTo>
                    <a:lnTo>
                      <a:pt x="208" y="237"/>
                    </a:lnTo>
                    <a:lnTo>
                      <a:pt x="0" y="597"/>
                    </a:lnTo>
                    <a:lnTo>
                      <a:pt x="345" y="597"/>
                    </a:lnTo>
                    <a:lnTo>
                      <a:pt x="345" y="0"/>
                    </a:lnTo>
                  </a:path>
                </a:pathLst>
              </a:custGeom>
              <a:solidFill>
                <a:schemeClr val="tx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1350"/>
              </a:p>
            </p:txBody>
          </p:sp>
        </p:grpSp>
        <p:pic>
          <p:nvPicPr>
            <p:cNvPr id="52" name="Picture 51"/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73900" y="0"/>
              <a:ext cx="5130800" cy="1071728"/>
            </a:xfrm>
            <a:prstGeom prst="rect">
              <a:avLst/>
            </a:prstGeom>
          </p:spPr>
        </p:pic>
      </p:grpSp>
      <p:sp>
        <p:nvSpPr>
          <p:cNvPr id="7" name="Slide Number Placeholder 6"/>
          <p:cNvSpPr>
            <a:spLocks noGrp="1"/>
          </p:cNvSpPr>
          <p:nvPr userDrawn="1">
            <p:ph type="sldNum" sz="quarter" idx="12"/>
          </p:nvPr>
        </p:nvSpPr>
        <p:spPr>
          <a:xfrm>
            <a:off x="8687231" y="6474428"/>
            <a:ext cx="445299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fld id="{C33509E8-EDB3-4BFB-9C63-B01D176D435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9C22528-BB86-42D3-B572-95EA54BB21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267" y="282586"/>
            <a:ext cx="771716" cy="42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212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4" name="Freeform 43"/>
          <p:cNvSpPr/>
          <p:nvPr userDrawn="1"/>
        </p:nvSpPr>
        <p:spPr>
          <a:xfrm rot="5400000" flipH="1">
            <a:off x="6034913" y="5659878"/>
            <a:ext cx="1327140" cy="1069124"/>
          </a:xfrm>
          <a:custGeom>
            <a:avLst/>
            <a:gdLst>
              <a:gd name="connsiteX0" fmla="*/ 1327140 w 1327140"/>
              <a:gd name="connsiteY0" fmla="*/ 1425499 h 1425499"/>
              <a:gd name="connsiteX1" fmla="*/ 506960 w 1327140"/>
              <a:gd name="connsiteY1" fmla="*/ 0 h 1425499"/>
              <a:gd name="connsiteX2" fmla="*/ 0 w 1327140"/>
              <a:gd name="connsiteY2" fmla="*/ 881113 h 1425499"/>
              <a:gd name="connsiteX3" fmla="*/ 0 w 1327140"/>
              <a:gd name="connsiteY3" fmla="*/ 1425499 h 1425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7140" h="1425499">
                <a:moveTo>
                  <a:pt x="1327140" y="1425499"/>
                </a:moveTo>
                <a:lnTo>
                  <a:pt x="506960" y="0"/>
                </a:lnTo>
                <a:lnTo>
                  <a:pt x="0" y="881113"/>
                </a:lnTo>
                <a:lnTo>
                  <a:pt x="0" y="1425499"/>
                </a:lnTo>
                <a:close/>
              </a:path>
            </a:pathLst>
          </a:custGeom>
          <a:solidFill>
            <a:srgbClr val="004E8F"/>
          </a:solidFill>
          <a:ln w="25400">
            <a:solidFill>
              <a:srgbClr val="004E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8" name="Freeform 37"/>
          <p:cNvSpPr/>
          <p:nvPr userDrawn="1"/>
        </p:nvSpPr>
        <p:spPr>
          <a:xfrm rot="16200000">
            <a:off x="470809" y="5970952"/>
            <a:ext cx="487196" cy="1286939"/>
          </a:xfrm>
          <a:custGeom>
            <a:avLst/>
            <a:gdLst>
              <a:gd name="connsiteX0" fmla="*/ 487195 w 487196"/>
              <a:gd name="connsiteY0" fmla="*/ 846761 h 1715918"/>
              <a:gd name="connsiteX1" fmla="*/ 0 w 487196"/>
              <a:gd name="connsiteY1" fmla="*/ 846761 h 1715918"/>
              <a:gd name="connsiteX2" fmla="*/ 0 w 487196"/>
              <a:gd name="connsiteY2" fmla="*/ 0 h 1715918"/>
              <a:gd name="connsiteX3" fmla="*/ 487196 w 487196"/>
              <a:gd name="connsiteY3" fmla="*/ 869155 h 1715918"/>
              <a:gd name="connsiteX4" fmla="*/ 0 w 487196"/>
              <a:gd name="connsiteY4" fmla="*/ 1715918 h 1715918"/>
              <a:gd name="connsiteX5" fmla="*/ 0 w 487196"/>
              <a:gd name="connsiteY5" fmla="*/ 869155 h 1715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7196" h="1715918">
                <a:moveTo>
                  <a:pt x="487195" y="846761"/>
                </a:moveTo>
                <a:lnTo>
                  <a:pt x="0" y="846761"/>
                </a:lnTo>
                <a:lnTo>
                  <a:pt x="0" y="0"/>
                </a:lnTo>
                <a:close/>
                <a:moveTo>
                  <a:pt x="487196" y="869155"/>
                </a:moveTo>
                <a:lnTo>
                  <a:pt x="0" y="1715918"/>
                </a:lnTo>
                <a:lnTo>
                  <a:pt x="0" y="869155"/>
                </a:lnTo>
                <a:close/>
              </a:path>
            </a:pathLst>
          </a:custGeom>
          <a:solidFill>
            <a:srgbClr val="CCDCE9"/>
          </a:solidFill>
          <a:ln w="25400">
            <a:solidFill>
              <a:srgbClr val="CCDC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2" name="Isosceles Triangle 31"/>
          <p:cNvSpPr/>
          <p:nvPr userDrawn="1"/>
        </p:nvSpPr>
        <p:spPr>
          <a:xfrm rot="5400000" flipH="1">
            <a:off x="2613047" y="4978445"/>
            <a:ext cx="1645381" cy="1072397"/>
          </a:xfrm>
          <a:prstGeom prst="triangle">
            <a:avLst/>
          </a:prstGeom>
          <a:solidFill>
            <a:srgbClr val="99B8D2"/>
          </a:solidFill>
          <a:ln w="25400">
            <a:solidFill>
              <a:srgbClr val="99B8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0" name="Freeform 39"/>
          <p:cNvSpPr/>
          <p:nvPr userDrawn="1"/>
        </p:nvSpPr>
        <p:spPr>
          <a:xfrm rot="16200000">
            <a:off x="2779978" y="5658917"/>
            <a:ext cx="1325811" cy="1072397"/>
          </a:xfrm>
          <a:custGeom>
            <a:avLst/>
            <a:gdLst>
              <a:gd name="connsiteX0" fmla="*/ 1325811 w 1325811"/>
              <a:gd name="connsiteY0" fmla="*/ 1429862 h 1429862"/>
              <a:gd name="connsiteX1" fmla="*/ 0 w 1325811"/>
              <a:gd name="connsiteY1" fmla="*/ 1429862 h 1429862"/>
              <a:gd name="connsiteX2" fmla="*/ 0 w 1325811"/>
              <a:gd name="connsiteY2" fmla="*/ 874441 h 1429862"/>
              <a:gd name="connsiteX3" fmla="*/ 503121 w 1325811"/>
              <a:gd name="connsiteY3" fmla="*/ 0 h 1429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5811" h="1429862">
                <a:moveTo>
                  <a:pt x="1325811" y="1429862"/>
                </a:moveTo>
                <a:lnTo>
                  <a:pt x="0" y="1429862"/>
                </a:lnTo>
                <a:lnTo>
                  <a:pt x="0" y="874441"/>
                </a:lnTo>
                <a:lnTo>
                  <a:pt x="503121" y="0"/>
                </a:lnTo>
                <a:close/>
              </a:path>
            </a:pathLst>
          </a:custGeom>
          <a:solidFill>
            <a:srgbClr val="99B8D2"/>
          </a:solidFill>
          <a:ln w="25400">
            <a:solidFill>
              <a:srgbClr val="99B8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2" name="Freeform 41"/>
          <p:cNvSpPr/>
          <p:nvPr userDrawn="1"/>
        </p:nvSpPr>
        <p:spPr>
          <a:xfrm rot="16200000">
            <a:off x="4951666" y="5658916"/>
            <a:ext cx="1325810" cy="1072397"/>
          </a:xfrm>
          <a:custGeom>
            <a:avLst/>
            <a:gdLst>
              <a:gd name="connsiteX0" fmla="*/ 1325810 w 1325810"/>
              <a:gd name="connsiteY0" fmla="*/ 1429862 h 1429862"/>
              <a:gd name="connsiteX1" fmla="*/ 0 w 1325810"/>
              <a:gd name="connsiteY1" fmla="*/ 1429862 h 1429862"/>
              <a:gd name="connsiteX2" fmla="*/ 0 w 1325810"/>
              <a:gd name="connsiteY2" fmla="*/ 874439 h 1429862"/>
              <a:gd name="connsiteX3" fmla="*/ 503120 w 1325810"/>
              <a:gd name="connsiteY3" fmla="*/ 0 h 1429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5810" h="1429862">
                <a:moveTo>
                  <a:pt x="1325810" y="1429862"/>
                </a:moveTo>
                <a:lnTo>
                  <a:pt x="0" y="1429862"/>
                </a:lnTo>
                <a:lnTo>
                  <a:pt x="0" y="874439"/>
                </a:lnTo>
                <a:lnTo>
                  <a:pt x="50312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2" name="Freeform 51"/>
          <p:cNvSpPr/>
          <p:nvPr userDrawn="1"/>
        </p:nvSpPr>
        <p:spPr>
          <a:xfrm rot="16200000">
            <a:off x="8134680" y="5132606"/>
            <a:ext cx="1222114" cy="796527"/>
          </a:xfrm>
          <a:custGeom>
            <a:avLst/>
            <a:gdLst>
              <a:gd name="connsiteX0" fmla="*/ 1222114 w 1222114"/>
              <a:gd name="connsiteY0" fmla="*/ 1062036 h 1062036"/>
              <a:gd name="connsiteX1" fmla="*/ 0 w 1222114"/>
              <a:gd name="connsiteY1" fmla="*/ 1062036 h 1062036"/>
              <a:gd name="connsiteX2" fmla="*/ 611057 w 1222114"/>
              <a:gd name="connsiteY2" fmla="*/ 0 h 106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2114" h="1062036">
                <a:moveTo>
                  <a:pt x="1222114" y="1062036"/>
                </a:moveTo>
                <a:lnTo>
                  <a:pt x="0" y="1062036"/>
                </a:lnTo>
                <a:lnTo>
                  <a:pt x="61105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2220978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grpSp>
        <p:nvGrpSpPr>
          <p:cNvPr id="54" name="Group 53"/>
          <p:cNvGrpSpPr/>
          <p:nvPr userDrawn="1"/>
        </p:nvGrpSpPr>
        <p:grpSpPr>
          <a:xfrm>
            <a:off x="8546302" y="6324600"/>
            <a:ext cx="750098" cy="705084"/>
            <a:chOff x="645516" y="1581945"/>
            <a:chExt cx="766365" cy="540281"/>
          </a:xfrm>
        </p:grpSpPr>
        <p:sp>
          <p:nvSpPr>
            <p:cNvPr id="55" name="Isosceles Triangle 54"/>
            <p:cNvSpPr/>
            <p:nvPr/>
          </p:nvSpPr>
          <p:spPr>
            <a:xfrm rot="5400000" flipH="1">
              <a:off x="1024786" y="1735130"/>
              <a:ext cx="414224" cy="359967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350"/>
            </a:p>
          </p:txBody>
        </p:sp>
        <p:sp>
          <p:nvSpPr>
            <p:cNvPr id="56" name="Isosceles Triangle 55"/>
            <p:cNvSpPr/>
            <p:nvPr/>
          </p:nvSpPr>
          <p:spPr>
            <a:xfrm rot="16200000">
              <a:off x="618387" y="1609074"/>
              <a:ext cx="414224" cy="359966"/>
            </a:xfrm>
            <a:prstGeom prst="triangle">
              <a:avLst/>
            </a:prstGeom>
            <a:solidFill>
              <a:srgbClr val="004E8F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350"/>
            </a:p>
          </p:txBody>
        </p:sp>
      </p:grpSp>
      <p:sp>
        <p:nvSpPr>
          <p:cNvPr id="7" name="Slide Number Placeholder 6"/>
          <p:cNvSpPr>
            <a:spLocks noGrp="1"/>
          </p:cNvSpPr>
          <p:nvPr userDrawn="1">
            <p:ph type="sldNum" sz="quarter" idx="12"/>
          </p:nvPr>
        </p:nvSpPr>
        <p:spPr>
          <a:xfrm>
            <a:off x="8546305" y="6394477"/>
            <a:ext cx="445299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33509E8-EDB3-4BFB-9C63-B01D176D435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4429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52939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4" name="그림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790185"/>
            <a:ext cx="6858000" cy="29083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3329864" y="5476359"/>
            <a:ext cx="248427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>
                <a:solidFill>
                  <a:prstClr val="white">
                    <a:lumMod val="85000"/>
                  </a:prstClr>
                </a:solidFill>
              </a:rPr>
              <a:t>www.goodpello.com</a:t>
            </a:r>
            <a:endParaRPr lang="ko-KR" altLang="en-US" sz="1350" dirty="0">
              <a:solidFill>
                <a:prstClr val="white">
                  <a:lumMod val="85000"/>
                </a:prstClr>
              </a:solidFill>
            </a:endParaRPr>
          </a:p>
        </p:txBody>
      </p:sp>
      <p:grpSp>
        <p:nvGrpSpPr>
          <p:cNvPr id="6" name="그룹 9"/>
          <p:cNvGrpSpPr/>
          <p:nvPr userDrawn="1"/>
        </p:nvGrpSpPr>
        <p:grpSpPr>
          <a:xfrm>
            <a:off x="2743200" y="5661025"/>
            <a:ext cx="3657600" cy="0"/>
            <a:chOff x="2105025" y="5566291"/>
            <a:chExt cx="4876800" cy="0"/>
          </a:xfrm>
        </p:grpSpPr>
        <p:cxnSp>
          <p:nvCxnSpPr>
            <p:cNvPr id="7" name="직선 연결선 10"/>
            <p:cNvCxnSpPr/>
            <p:nvPr userDrawn="1"/>
          </p:nvCxnSpPr>
          <p:spPr>
            <a:xfrm flipH="1">
              <a:off x="2105025" y="5566291"/>
              <a:ext cx="1200150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11"/>
            <p:cNvCxnSpPr/>
            <p:nvPr userDrawn="1"/>
          </p:nvCxnSpPr>
          <p:spPr>
            <a:xfrm flipH="1">
              <a:off x="5781675" y="5566291"/>
              <a:ext cx="1200150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9785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 flipH="1">
            <a:off x="0" y="0"/>
            <a:ext cx="9144000" cy="6858000"/>
            <a:chOff x="0" y="0"/>
            <a:chExt cx="12192000" cy="6858000"/>
          </a:xfrm>
        </p:grpSpPr>
        <p:pic>
          <p:nvPicPr>
            <p:cNvPr id="3" name="Picture 2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2" name="Freeform 31"/>
          <p:cNvSpPr/>
          <p:nvPr userDrawn="1"/>
        </p:nvSpPr>
        <p:spPr>
          <a:xfrm rot="16200000">
            <a:off x="6004155" y="5970951"/>
            <a:ext cx="487196" cy="1286939"/>
          </a:xfrm>
          <a:custGeom>
            <a:avLst/>
            <a:gdLst>
              <a:gd name="connsiteX0" fmla="*/ 487195 w 487196"/>
              <a:gd name="connsiteY0" fmla="*/ 846761 h 1715918"/>
              <a:gd name="connsiteX1" fmla="*/ 0 w 487196"/>
              <a:gd name="connsiteY1" fmla="*/ 846761 h 1715918"/>
              <a:gd name="connsiteX2" fmla="*/ 0 w 487196"/>
              <a:gd name="connsiteY2" fmla="*/ 0 h 1715918"/>
              <a:gd name="connsiteX3" fmla="*/ 487196 w 487196"/>
              <a:gd name="connsiteY3" fmla="*/ 869155 h 1715918"/>
              <a:gd name="connsiteX4" fmla="*/ 0 w 487196"/>
              <a:gd name="connsiteY4" fmla="*/ 1715918 h 1715918"/>
              <a:gd name="connsiteX5" fmla="*/ 0 w 487196"/>
              <a:gd name="connsiteY5" fmla="*/ 869155 h 1715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7196" h="1715918">
                <a:moveTo>
                  <a:pt x="487195" y="846761"/>
                </a:moveTo>
                <a:lnTo>
                  <a:pt x="0" y="846761"/>
                </a:lnTo>
                <a:lnTo>
                  <a:pt x="0" y="0"/>
                </a:lnTo>
                <a:close/>
                <a:moveTo>
                  <a:pt x="487196" y="869155"/>
                </a:moveTo>
                <a:lnTo>
                  <a:pt x="0" y="1715918"/>
                </a:lnTo>
                <a:lnTo>
                  <a:pt x="0" y="869155"/>
                </a:lnTo>
                <a:close/>
              </a:path>
            </a:pathLst>
          </a:custGeom>
          <a:solidFill>
            <a:srgbClr val="CCDCE9"/>
          </a:solidFill>
          <a:ln w="25400">
            <a:solidFill>
              <a:srgbClr val="CCDC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0" name="Isosceles Triangle 39"/>
          <p:cNvSpPr/>
          <p:nvPr userDrawn="1"/>
        </p:nvSpPr>
        <p:spPr>
          <a:xfrm rot="5400000" flipH="1">
            <a:off x="2704964" y="4147378"/>
            <a:ext cx="1645381" cy="1072397"/>
          </a:xfrm>
          <a:prstGeom prst="triangle">
            <a:avLst/>
          </a:prstGeom>
          <a:solidFill>
            <a:srgbClr val="004E8F"/>
          </a:solidFill>
          <a:ln w="25400">
            <a:solidFill>
              <a:srgbClr val="004E8F"/>
            </a:solidFill>
            <a:miter lim="800000"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43" name="Isosceles Triangle 42"/>
          <p:cNvSpPr/>
          <p:nvPr userDrawn="1"/>
        </p:nvSpPr>
        <p:spPr>
          <a:xfrm rot="5400000" flipH="1">
            <a:off x="2700200" y="799668"/>
            <a:ext cx="1645381" cy="1072397"/>
          </a:xfrm>
          <a:prstGeom prst="triangl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350">
              <a:solidFill>
                <a:schemeClr val="lt1"/>
              </a:solidFill>
            </a:endParaRPr>
          </a:p>
        </p:txBody>
      </p:sp>
      <p:sp>
        <p:nvSpPr>
          <p:cNvPr id="44" name="Isosceles Triangle 43"/>
          <p:cNvSpPr/>
          <p:nvPr userDrawn="1"/>
        </p:nvSpPr>
        <p:spPr>
          <a:xfrm rot="16200000">
            <a:off x="533258" y="4996057"/>
            <a:ext cx="1645381" cy="1072397"/>
          </a:xfrm>
          <a:prstGeom prst="triangle">
            <a:avLst/>
          </a:prstGeom>
          <a:solidFill>
            <a:srgbClr val="99B8D2"/>
          </a:solidFill>
          <a:ln w="25400">
            <a:solidFill>
              <a:srgbClr val="99B8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350">
              <a:solidFill>
                <a:schemeClr val="lt1"/>
              </a:solidFill>
            </a:endParaRPr>
          </a:p>
        </p:txBody>
      </p:sp>
      <p:sp>
        <p:nvSpPr>
          <p:cNvPr id="46" name="Freeform 45"/>
          <p:cNvSpPr/>
          <p:nvPr userDrawn="1"/>
        </p:nvSpPr>
        <p:spPr>
          <a:xfrm rot="5400000" flipH="1">
            <a:off x="-210886" y="5138481"/>
            <a:ext cx="1211154" cy="789384"/>
          </a:xfrm>
          <a:custGeom>
            <a:avLst/>
            <a:gdLst>
              <a:gd name="connsiteX0" fmla="*/ 1211154 w 1211154"/>
              <a:gd name="connsiteY0" fmla="*/ 1052512 h 1052512"/>
              <a:gd name="connsiteX1" fmla="*/ 605577 w 1211154"/>
              <a:gd name="connsiteY1" fmla="*/ 0 h 1052512"/>
              <a:gd name="connsiteX2" fmla="*/ 0 w 1211154"/>
              <a:gd name="connsiteY2" fmla="*/ 1052512 h 105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1154" h="1052512">
                <a:moveTo>
                  <a:pt x="1211154" y="1052512"/>
                </a:moveTo>
                <a:lnTo>
                  <a:pt x="605577" y="0"/>
                </a:lnTo>
                <a:lnTo>
                  <a:pt x="0" y="10525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350"/>
          </a:p>
        </p:txBody>
      </p:sp>
      <p:sp>
        <p:nvSpPr>
          <p:cNvPr id="47" name="Freeform 46"/>
          <p:cNvSpPr/>
          <p:nvPr userDrawn="1"/>
        </p:nvSpPr>
        <p:spPr>
          <a:xfrm rot="16200000">
            <a:off x="-425314" y="4288880"/>
            <a:ext cx="1645381" cy="784029"/>
          </a:xfrm>
          <a:custGeom>
            <a:avLst/>
            <a:gdLst>
              <a:gd name="connsiteX0" fmla="*/ 1645381 w 1645381"/>
              <a:gd name="connsiteY0" fmla="*/ 1045372 h 1045372"/>
              <a:gd name="connsiteX1" fmla="*/ 0 w 1645381"/>
              <a:gd name="connsiteY1" fmla="*/ 1045372 h 1045372"/>
              <a:gd name="connsiteX2" fmla="*/ 601470 w 1645381"/>
              <a:gd name="connsiteY2" fmla="*/ 0 h 1045372"/>
              <a:gd name="connsiteX3" fmla="*/ 1043912 w 1645381"/>
              <a:gd name="connsiteY3" fmla="*/ 0 h 104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5381" h="1045372">
                <a:moveTo>
                  <a:pt x="1645381" y="1045372"/>
                </a:moveTo>
                <a:lnTo>
                  <a:pt x="0" y="1045372"/>
                </a:lnTo>
                <a:lnTo>
                  <a:pt x="601470" y="0"/>
                </a:lnTo>
                <a:lnTo>
                  <a:pt x="1043912" y="0"/>
                </a:lnTo>
                <a:close/>
              </a:path>
            </a:pathLst>
          </a:custGeom>
          <a:solidFill>
            <a:srgbClr val="004E8F"/>
          </a:solidFill>
          <a:ln w="25400">
            <a:solidFill>
              <a:srgbClr val="004E8F"/>
            </a:solidFill>
            <a:miter lim="800000"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52" name="Freeform 51"/>
          <p:cNvSpPr/>
          <p:nvPr userDrawn="1"/>
        </p:nvSpPr>
        <p:spPr>
          <a:xfrm rot="5400000" flipH="1">
            <a:off x="-205528" y="3449215"/>
            <a:ext cx="1211154" cy="789384"/>
          </a:xfrm>
          <a:custGeom>
            <a:avLst/>
            <a:gdLst>
              <a:gd name="connsiteX0" fmla="*/ 1211154 w 1211154"/>
              <a:gd name="connsiteY0" fmla="*/ 1052512 h 1052512"/>
              <a:gd name="connsiteX1" fmla="*/ 605577 w 1211154"/>
              <a:gd name="connsiteY1" fmla="*/ 0 h 1052512"/>
              <a:gd name="connsiteX2" fmla="*/ 0 w 1211154"/>
              <a:gd name="connsiteY2" fmla="*/ 1052512 h 105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1154" h="1052512">
                <a:moveTo>
                  <a:pt x="1211154" y="1052512"/>
                </a:moveTo>
                <a:lnTo>
                  <a:pt x="605577" y="0"/>
                </a:lnTo>
                <a:lnTo>
                  <a:pt x="0" y="1052512"/>
                </a:lnTo>
                <a:close/>
              </a:path>
            </a:pathLst>
          </a:custGeom>
          <a:solidFill>
            <a:srgbClr val="004E8F"/>
          </a:solidFill>
          <a:ln w="25400">
            <a:solidFill>
              <a:srgbClr val="004E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1" name="Freeform 18"/>
          <p:cNvSpPr>
            <a:spLocks/>
          </p:cNvSpPr>
          <p:nvPr userDrawn="1"/>
        </p:nvSpPr>
        <p:spPr bwMode="auto">
          <a:xfrm>
            <a:off x="801532" y="2177464"/>
            <a:ext cx="3257552" cy="3342648"/>
          </a:xfrm>
          <a:custGeom>
            <a:avLst/>
            <a:gdLst>
              <a:gd name="T0" fmla="*/ 2769 w 2769"/>
              <a:gd name="T1" fmla="*/ 533 h 2131"/>
              <a:gd name="T2" fmla="*/ 1846 w 2769"/>
              <a:gd name="T3" fmla="*/ 0 h 2131"/>
              <a:gd name="T4" fmla="*/ 1846 w 2769"/>
              <a:gd name="T5" fmla="*/ 0 h 2131"/>
              <a:gd name="T6" fmla="*/ 923 w 2769"/>
              <a:gd name="T7" fmla="*/ 533 h 2131"/>
              <a:gd name="T8" fmla="*/ 1 w 2769"/>
              <a:gd name="T9" fmla="*/ 0 h 2131"/>
              <a:gd name="T10" fmla="*/ 1 w 2769"/>
              <a:gd name="T11" fmla="*/ 0 h 2131"/>
              <a:gd name="T12" fmla="*/ 1 w 2769"/>
              <a:gd name="T13" fmla="*/ 1066 h 2131"/>
              <a:gd name="T14" fmla="*/ 0 w 2769"/>
              <a:gd name="T15" fmla="*/ 1066 h 2131"/>
              <a:gd name="T16" fmla="*/ 1 w 2769"/>
              <a:gd name="T17" fmla="*/ 1066 h 2131"/>
              <a:gd name="T18" fmla="*/ 1 w 2769"/>
              <a:gd name="T19" fmla="*/ 2131 h 2131"/>
              <a:gd name="T20" fmla="*/ 923 w 2769"/>
              <a:gd name="T21" fmla="*/ 1598 h 2131"/>
              <a:gd name="T22" fmla="*/ 1845 w 2769"/>
              <a:gd name="T23" fmla="*/ 2131 h 2131"/>
              <a:gd name="T24" fmla="*/ 1846 w 2769"/>
              <a:gd name="T25" fmla="*/ 2131 h 2131"/>
              <a:gd name="T26" fmla="*/ 1846 w 2769"/>
              <a:gd name="T27" fmla="*/ 1066 h 2131"/>
              <a:gd name="T28" fmla="*/ 2768 w 2769"/>
              <a:gd name="T29" fmla="*/ 534 h 2131"/>
              <a:gd name="T30" fmla="*/ 2769 w 2769"/>
              <a:gd name="T31" fmla="*/ 533 h 2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769" h="2131">
                <a:moveTo>
                  <a:pt x="2769" y="533"/>
                </a:moveTo>
                <a:lnTo>
                  <a:pt x="1846" y="0"/>
                </a:lnTo>
                <a:lnTo>
                  <a:pt x="1846" y="0"/>
                </a:lnTo>
                <a:lnTo>
                  <a:pt x="923" y="533"/>
                </a:lnTo>
                <a:lnTo>
                  <a:pt x="1" y="0"/>
                </a:lnTo>
                <a:lnTo>
                  <a:pt x="1" y="0"/>
                </a:lnTo>
                <a:lnTo>
                  <a:pt x="1" y="1066"/>
                </a:lnTo>
                <a:lnTo>
                  <a:pt x="0" y="1066"/>
                </a:lnTo>
                <a:lnTo>
                  <a:pt x="1" y="1066"/>
                </a:lnTo>
                <a:lnTo>
                  <a:pt x="1" y="2131"/>
                </a:lnTo>
                <a:lnTo>
                  <a:pt x="923" y="1598"/>
                </a:lnTo>
                <a:lnTo>
                  <a:pt x="1845" y="2131"/>
                </a:lnTo>
                <a:lnTo>
                  <a:pt x="1846" y="2131"/>
                </a:lnTo>
                <a:lnTo>
                  <a:pt x="1846" y="1066"/>
                </a:lnTo>
                <a:lnTo>
                  <a:pt x="2768" y="534"/>
                </a:lnTo>
                <a:lnTo>
                  <a:pt x="2769" y="533"/>
                </a:lnTo>
                <a:close/>
              </a:path>
            </a:pathLst>
          </a:custGeom>
          <a:blipFill dpi="0" rotWithShape="0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5400" cap="flat">
            <a:solidFill>
              <a:srgbClr val="004E8F"/>
            </a:solidFill>
            <a:miter lim="800000"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3236432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5C0D1-882C-489E-ADD7-D37CEB78AF71}" type="datetime1">
              <a:rPr lang="ko-KR" altLang="en-US" smtClean="0"/>
              <a:t>2022-01-28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8EE6-D389-489A-AA7E-02C4C4F12402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EC7B3B-1665-4C9B-B9E2-1A6D8B0F216A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661" y="252235"/>
            <a:ext cx="698629" cy="396000"/>
          </a:xfrm>
          <a:prstGeom prst="rect">
            <a:avLst/>
          </a:prstGeom>
        </p:spPr>
      </p:pic>
      <p:sp>
        <p:nvSpPr>
          <p:cNvPr id="8" name="제목 2">
            <a:extLst>
              <a:ext uri="{FF2B5EF4-FFF2-40B4-BE49-F238E27FC236}">
                <a16:creationId xmlns:a16="http://schemas.microsoft.com/office/drawing/2014/main" id="{159D3499-E2E4-47F3-B7ED-7D67DF20A3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3973" y="150196"/>
            <a:ext cx="8474075" cy="600075"/>
          </a:xfrm>
        </p:spPr>
        <p:txBody>
          <a:bodyPr>
            <a:normAutofit/>
          </a:bodyPr>
          <a:lstStyle/>
          <a:p>
            <a:r>
              <a:rPr lang="ko-KR" altLang="en-US" sz="2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극저온 단열재</a:t>
            </a:r>
            <a:endParaRPr lang="ko-KR" altLang="en-US" sz="2800" b="1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2EBD88F-D2FB-4A6C-9238-CDCD909D9ADB}"/>
              </a:ext>
            </a:extLst>
          </p:cNvPr>
          <p:cNvCxnSpPr/>
          <p:nvPr userDrawn="1"/>
        </p:nvCxnSpPr>
        <p:spPr>
          <a:xfrm>
            <a:off x="238729" y="252234"/>
            <a:ext cx="0" cy="3960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0C6A49C-5521-4C03-A0B6-B2A4E7A77DA5}"/>
              </a:ext>
            </a:extLst>
          </p:cNvPr>
          <p:cNvCxnSpPr>
            <a:cxnSpLocks/>
          </p:cNvCxnSpPr>
          <p:nvPr userDrawn="1"/>
        </p:nvCxnSpPr>
        <p:spPr>
          <a:xfrm>
            <a:off x="0" y="831272"/>
            <a:ext cx="9144000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 userDrawn="1"/>
        </p:nvSpPr>
        <p:spPr>
          <a:xfrm rot="19578316">
            <a:off x="3280479" y="2977786"/>
            <a:ext cx="2481131" cy="1026791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376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09504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5C0D1-882C-489E-ADD7-D37CEB78AF71}" type="datetime1">
              <a:rPr lang="ko-KR" altLang="en-US" smtClean="0"/>
              <a:t>2022-01-28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8EE6-D389-489A-AA7E-02C4C4F12402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EC7B3B-1665-4C9B-B9E2-1A6D8B0F216A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661" y="252235"/>
            <a:ext cx="698629" cy="396000"/>
          </a:xfrm>
          <a:prstGeom prst="rect">
            <a:avLst/>
          </a:prstGeom>
        </p:spPr>
      </p:pic>
      <p:sp>
        <p:nvSpPr>
          <p:cNvPr id="8" name="제목 2">
            <a:extLst>
              <a:ext uri="{FF2B5EF4-FFF2-40B4-BE49-F238E27FC236}">
                <a16:creationId xmlns:a16="http://schemas.microsoft.com/office/drawing/2014/main" id="{159D3499-E2E4-47F3-B7ED-7D67DF20A3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3973" y="150196"/>
            <a:ext cx="8474075" cy="600075"/>
          </a:xfrm>
        </p:spPr>
        <p:txBody>
          <a:bodyPr>
            <a:normAutofit/>
          </a:bodyPr>
          <a:lstStyle/>
          <a:p>
            <a:r>
              <a:rPr lang="ko-KR" altLang="en-US" sz="2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극저온 단열재</a:t>
            </a:r>
            <a:endParaRPr lang="ko-KR" altLang="en-US" sz="2800" b="1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2EBD88F-D2FB-4A6C-9238-CDCD909D9ADB}"/>
              </a:ext>
            </a:extLst>
          </p:cNvPr>
          <p:cNvCxnSpPr/>
          <p:nvPr userDrawn="1"/>
        </p:nvCxnSpPr>
        <p:spPr>
          <a:xfrm>
            <a:off x="238729" y="252234"/>
            <a:ext cx="0" cy="3960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0C6A49C-5521-4C03-A0B6-B2A4E7A77DA5}"/>
              </a:ext>
            </a:extLst>
          </p:cNvPr>
          <p:cNvCxnSpPr>
            <a:cxnSpLocks/>
          </p:cNvCxnSpPr>
          <p:nvPr userDrawn="1"/>
        </p:nvCxnSpPr>
        <p:spPr>
          <a:xfrm>
            <a:off x="0" y="831272"/>
            <a:ext cx="9144000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 userDrawn="1"/>
        </p:nvSpPr>
        <p:spPr>
          <a:xfrm rot="19578316">
            <a:off x="3280479" y="2977786"/>
            <a:ext cx="2481131" cy="1026791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5564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5C0D1-882C-489E-ADD7-D37CEB78AF71}" type="datetime1">
              <a:rPr lang="ko-KR" altLang="en-US" smtClean="0"/>
              <a:t>2022-01-28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8EE6-D389-489A-AA7E-02C4C4F12402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EC7B3B-1665-4C9B-B9E2-1A6D8B0F216A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661" y="252235"/>
            <a:ext cx="698629" cy="396000"/>
          </a:xfrm>
          <a:prstGeom prst="rect">
            <a:avLst/>
          </a:prstGeom>
        </p:spPr>
      </p:pic>
      <p:sp>
        <p:nvSpPr>
          <p:cNvPr id="8" name="제목 2">
            <a:extLst>
              <a:ext uri="{FF2B5EF4-FFF2-40B4-BE49-F238E27FC236}">
                <a16:creationId xmlns:a16="http://schemas.microsoft.com/office/drawing/2014/main" id="{159D3499-E2E4-47F3-B7ED-7D67DF20A3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3973" y="150196"/>
            <a:ext cx="8474075" cy="600075"/>
          </a:xfrm>
        </p:spPr>
        <p:txBody>
          <a:bodyPr>
            <a:normAutofit/>
          </a:bodyPr>
          <a:lstStyle/>
          <a:p>
            <a:r>
              <a:rPr lang="ko-KR" altLang="en-US" sz="2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극저온 단열재</a:t>
            </a:r>
            <a:endParaRPr lang="ko-KR" altLang="en-US" sz="2800" b="1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2EBD88F-D2FB-4A6C-9238-CDCD909D9ADB}"/>
              </a:ext>
            </a:extLst>
          </p:cNvPr>
          <p:cNvCxnSpPr/>
          <p:nvPr userDrawn="1"/>
        </p:nvCxnSpPr>
        <p:spPr>
          <a:xfrm>
            <a:off x="238729" y="252234"/>
            <a:ext cx="0" cy="3960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0C6A49C-5521-4C03-A0B6-B2A4E7A77DA5}"/>
              </a:ext>
            </a:extLst>
          </p:cNvPr>
          <p:cNvCxnSpPr>
            <a:cxnSpLocks/>
          </p:cNvCxnSpPr>
          <p:nvPr userDrawn="1"/>
        </p:nvCxnSpPr>
        <p:spPr>
          <a:xfrm>
            <a:off x="0" y="831272"/>
            <a:ext cx="9144000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 userDrawn="1"/>
        </p:nvSpPr>
        <p:spPr>
          <a:xfrm rot="19578316">
            <a:off x="3280479" y="2977786"/>
            <a:ext cx="2481131" cy="1026791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9991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5C0D1-882C-489E-ADD7-D37CEB78AF71}" type="datetime1">
              <a:rPr lang="ko-KR" altLang="en-US" smtClean="0"/>
              <a:t>2022-01-28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8EE6-D389-489A-AA7E-02C4C4F12402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EC7B3B-1665-4C9B-B9E2-1A6D8B0F216A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661" y="252235"/>
            <a:ext cx="698629" cy="396000"/>
          </a:xfrm>
          <a:prstGeom prst="rect">
            <a:avLst/>
          </a:prstGeom>
        </p:spPr>
      </p:pic>
      <p:sp>
        <p:nvSpPr>
          <p:cNvPr id="8" name="제목 2">
            <a:extLst>
              <a:ext uri="{FF2B5EF4-FFF2-40B4-BE49-F238E27FC236}">
                <a16:creationId xmlns:a16="http://schemas.microsoft.com/office/drawing/2014/main" id="{159D3499-E2E4-47F3-B7ED-7D67DF20A3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3973" y="150196"/>
            <a:ext cx="8474075" cy="600075"/>
          </a:xfrm>
        </p:spPr>
        <p:txBody>
          <a:bodyPr>
            <a:normAutofit/>
          </a:bodyPr>
          <a:lstStyle/>
          <a:p>
            <a:r>
              <a:rPr lang="ko-KR" altLang="en-US" sz="2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극저온 단열재</a:t>
            </a:r>
            <a:endParaRPr lang="ko-KR" altLang="en-US" sz="2800" b="1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2EBD88F-D2FB-4A6C-9238-CDCD909D9ADB}"/>
              </a:ext>
            </a:extLst>
          </p:cNvPr>
          <p:cNvCxnSpPr/>
          <p:nvPr userDrawn="1"/>
        </p:nvCxnSpPr>
        <p:spPr>
          <a:xfrm>
            <a:off x="238729" y="252234"/>
            <a:ext cx="0" cy="3960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0C6A49C-5521-4C03-A0B6-B2A4E7A77DA5}"/>
              </a:ext>
            </a:extLst>
          </p:cNvPr>
          <p:cNvCxnSpPr>
            <a:cxnSpLocks/>
          </p:cNvCxnSpPr>
          <p:nvPr userDrawn="1"/>
        </p:nvCxnSpPr>
        <p:spPr>
          <a:xfrm>
            <a:off x="0" y="831272"/>
            <a:ext cx="9144000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 userDrawn="1"/>
        </p:nvSpPr>
        <p:spPr>
          <a:xfrm rot="19578316">
            <a:off x="3280479" y="2977786"/>
            <a:ext cx="2481131" cy="1026791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7457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26355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47334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40792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96210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1/28/2022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43675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50950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56569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509E8-EDB3-4BFB-9C63-B01D176D435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394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2" r:id="rId13"/>
    <p:sldLayoutId id="2147483649" r:id="rId14"/>
    <p:sldLayoutId id="2147483664" r:id="rId15"/>
    <p:sldLayoutId id="2147483665" r:id="rId16"/>
    <p:sldLayoutId id="2147483662" r:id="rId17"/>
    <p:sldLayoutId id="2147483683" r:id="rId18"/>
    <p:sldLayoutId id="2147483684" r:id="rId19"/>
    <p:sldLayoutId id="2147483685" r:id="rId20"/>
    <p:sldLayoutId id="2147483686" r:id="rId21"/>
    <p:sldLayoutId id="2147483688" r:id="rId2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3.png"/><Relationship Id="rId4" Type="http://schemas.openxmlformats.org/officeDocument/2006/relationships/image" Target="../media/image21.png"/><Relationship Id="rId9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.png"/><Relationship Id="rId3" Type="http://schemas.openxmlformats.org/officeDocument/2006/relationships/image" Target="../media/image27.gif"/><Relationship Id="rId7" Type="http://schemas.openxmlformats.org/officeDocument/2006/relationships/image" Target="../media/image31.jpe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11" Type="http://schemas.openxmlformats.org/officeDocument/2006/relationships/image" Target="../media/image3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jpeg"/><Relationship Id="rId10" Type="http://schemas.openxmlformats.org/officeDocument/2006/relationships/image" Target="../media/image3.png"/><Relationship Id="rId4" Type="http://schemas.openxmlformats.org/officeDocument/2006/relationships/image" Target="../media/image46.png"/><Relationship Id="rId9" Type="http://schemas.openxmlformats.org/officeDocument/2006/relationships/image" Target="../media/image5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ADE14141-1EF8-4AB5-A884-C6C5888C50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205311"/>
              </p:ext>
            </p:extLst>
          </p:nvPr>
        </p:nvGraphicFramePr>
        <p:xfrm>
          <a:off x="2846540" y="4367664"/>
          <a:ext cx="3716688" cy="14983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737">
                  <a:extLst>
                    <a:ext uri="{9D8B030D-6E8A-4147-A177-3AD203B41FA5}">
                      <a16:colId xmlns:a16="http://schemas.microsoft.com/office/drawing/2014/main" val="2600788525"/>
                    </a:ext>
                  </a:extLst>
                </a:gridCol>
                <a:gridCol w="2579951">
                  <a:extLst>
                    <a:ext uri="{9D8B030D-6E8A-4147-A177-3AD203B41FA5}">
                      <a16:colId xmlns:a16="http://schemas.microsoft.com/office/drawing/2014/main" val="1009270360"/>
                    </a:ext>
                  </a:extLst>
                </a:gridCol>
              </a:tblGrid>
              <a:tr h="93726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 latinLnBrk="0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96376"/>
                  </a:ext>
                </a:extLst>
              </a:tr>
              <a:tr h="56109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㈜</a:t>
                      </a:r>
                      <a:r>
                        <a:rPr lang="ko-KR" altLang="en-US" sz="1400" b="0" kern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에너베스트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90568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B2EC12F-C5E9-4E36-8844-07469E228FBA}"/>
              </a:ext>
            </a:extLst>
          </p:cNvPr>
          <p:cNvSpPr txBox="1"/>
          <p:nvPr/>
        </p:nvSpPr>
        <p:spPr>
          <a:xfrm>
            <a:off x="1186810" y="2121091"/>
            <a:ext cx="66119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defRPr/>
            </a:pPr>
            <a:r>
              <a:rPr lang="ko-KR" altLang="en-US" sz="3000" b="1" kern="0" smtClean="0">
                <a:ln w="3175">
                  <a:noFill/>
                </a:ln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ea typeface="야놀자 야체 B" panose="02020603020101020101" pitchFamily="18" charset="-127"/>
                <a:cs typeface="Calibri" panose="020F0502020204030204" pitchFamily="34" charset="0"/>
              </a:rPr>
              <a:t>회사 소개 </a:t>
            </a:r>
            <a:r>
              <a:rPr lang="ko-KR" altLang="en-US" sz="3000" b="1" kern="0" dirty="0" smtClean="0">
                <a:ln w="3175">
                  <a:noFill/>
                </a:ln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ea typeface="야놀자 야체 B" panose="02020603020101020101" pitchFamily="18" charset="-127"/>
                <a:cs typeface="Calibri" panose="020F0502020204030204" pitchFamily="34" charset="0"/>
              </a:rPr>
              <a:t>자료</a:t>
            </a:r>
            <a:endParaRPr lang="ko-KR" altLang="en-US" sz="3000" b="1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C22528-BB86-42D3-B572-95EA54BB2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325" y="5318546"/>
            <a:ext cx="771716" cy="420241"/>
          </a:xfrm>
          <a:prstGeom prst="rect">
            <a:avLst/>
          </a:prstGeom>
        </p:spPr>
      </p:pic>
      <p:grpSp>
        <p:nvGrpSpPr>
          <p:cNvPr id="8" name="Group 3">
            <a:extLst>
              <a:ext uri="{FF2B5EF4-FFF2-40B4-BE49-F238E27FC236}">
                <a16:creationId xmlns:a16="http://schemas.microsoft.com/office/drawing/2014/main" id="{0E7B44C8-C5A4-4ABF-9BEC-E14659BE7F8C}"/>
              </a:ext>
            </a:extLst>
          </p:cNvPr>
          <p:cNvGrpSpPr/>
          <p:nvPr/>
        </p:nvGrpSpPr>
        <p:grpSpPr>
          <a:xfrm flipV="1">
            <a:off x="1345233" y="2004754"/>
            <a:ext cx="6277708" cy="1309946"/>
            <a:chOff x="570283" y="3442308"/>
            <a:chExt cx="5608267" cy="6242536"/>
          </a:xfrm>
        </p:grpSpPr>
        <p:cxnSp>
          <p:nvCxnSpPr>
            <p:cNvPr id="9" name="Straight Connector 4">
              <a:extLst>
                <a:ext uri="{FF2B5EF4-FFF2-40B4-BE49-F238E27FC236}">
                  <a16:creationId xmlns:a16="http://schemas.microsoft.com/office/drawing/2014/main" id="{48436016-740E-4A80-AC9B-1E9F3EB27AC6}"/>
                </a:ext>
              </a:extLst>
            </p:cNvPr>
            <p:cNvCxnSpPr/>
            <p:nvPr/>
          </p:nvCxnSpPr>
          <p:spPr>
            <a:xfrm>
              <a:off x="647700" y="9684844"/>
              <a:ext cx="553085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6">
              <a:extLst>
                <a:ext uri="{FF2B5EF4-FFF2-40B4-BE49-F238E27FC236}">
                  <a16:creationId xmlns:a16="http://schemas.microsoft.com/office/drawing/2014/main" id="{A895D545-7355-4F23-9FB5-61B711D6943F}"/>
                </a:ext>
              </a:extLst>
            </p:cNvPr>
            <p:cNvCxnSpPr/>
            <p:nvPr/>
          </p:nvCxnSpPr>
          <p:spPr>
            <a:xfrm>
              <a:off x="570283" y="3442308"/>
              <a:ext cx="553085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직사각형 4"/>
          <p:cNvSpPr/>
          <p:nvPr/>
        </p:nvSpPr>
        <p:spPr>
          <a:xfrm>
            <a:off x="1665984" y="2727129"/>
            <a:ext cx="5638800" cy="463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kern="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kern="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㈜</a:t>
            </a:r>
            <a:r>
              <a:rPr lang="ko-KR" altLang="en-US" kern="0" dirty="0" err="1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에너베스트</a:t>
            </a:r>
            <a:r>
              <a:rPr lang="ko-KR" altLang="en-US" kern="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kern="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</p:spTree>
    <p:extLst>
      <p:ext uri="{BB962C8B-B14F-4D97-AF65-F5344CB8AC3E}">
        <p14:creationId xmlns:p14="http://schemas.microsoft.com/office/powerpoint/2010/main" val="357643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 flipH="1">
            <a:off x="4557713" y="2678307"/>
            <a:ext cx="260151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50" b="1">
                <a:solidFill>
                  <a:srgbClr val="004E8F"/>
                </a:solidFill>
                <a:latin typeface="Calibri" panose="020F0502020204030204" pitchFamily="34" charset="0"/>
              </a:rPr>
              <a:t>Thank You</a:t>
            </a:r>
            <a:endParaRPr lang="ko-KR" altLang="en-US" sz="4050" b="1">
              <a:solidFill>
                <a:srgbClr val="004E8F"/>
              </a:solidFill>
              <a:latin typeface="Calibri" panose="020F0502020204030204" pitchFamily="34" charset="0"/>
            </a:endParaRPr>
          </a:p>
        </p:txBody>
      </p:sp>
      <p:grpSp>
        <p:nvGrpSpPr>
          <p:cNvPr id="2" name="Group 12"/>
          <p:cNvGrpSpPr/>
          <p:nvPr/>
        </p:nvGrpSpPr>
        <p:grpSpPr>
          <a:xfrm flipH="1">
            <a:off x="4629150" y="2337487"/>
            <a:ext cx="535038" cy="377198"/>
            <a:chOff x="645516" y="1581945"/>
            <a:chExt cx="766365" cy="540281"/>
          </a:xfrm>
        </p:grpSpPr>
        <p:sp>
          <p:nvSpPr>
            <p:cNvPr id="14" name="Isosceles Triangle 13"/>
            <p:cNvSpPr/>
            <p:nvPr/>
          </p:nvSpPr>
          <p:spPr>
            <a:xfrm rot="5400000" flipH="1">
              <a:off x="1024786" y="1735130"/>
              <a:ext cx="414224" cy="359967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350"/>
            </a:p>
          </p:txBody>
        </p:sp>
        <p:sp>
          <p:nvSpPr>
            <p:cNvPr id="15" name="Isosceles Triangle 14"/>
            <p:cNvSpPr/>
            <p:nvPr/>
          </p:nvSpPr>
          <p:spPr>
            <a:xfrm rot="16200000">
              <a:off x="618387" y="1609074"/>
              <a:ext cx="414224" cy="359966"/>
            </a:xfrm>
            <a:prstGeom prst="triangle">
              <a:avLst/>
            </a:prstGeom>
            <a:solidFill>
              <a:srgbClr val="004E8F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345595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0492" y="257833"/>
            <a:ext cx="88058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 dirty="0">
                <a:solidFill>
                  <a:schemeClr val="bg1"/>
                </a:solidFill>
                <a:latin typeface="Calibri" panose="020F0502020204030204" pitchFamily="34" charset="0"/>
              </a:rPr>
              <a:t>기업소개 </a:t>
            </a:r>
            <a:r>
              <a:rPr lang="en-US" altLang="ko-KR" sz="2700" b="1" dirty="0">
                <a:solidFill>
                  <a:schemeClr val="bg1"/>
                </a:solidFill>
                <a:latin typeface="Calibri" panose="020F0502020204030204" pitchFamily="34" charset="0"/>
              </a:rPr>
              <a:t>- </a:t>
            </a:r>
            <a:r>
              <a:rPr lang="ko-KR" altLang="en-US" sz="2700" b="1" dirty="0">
                <a:solidFill>
                  <a:schemeClr val="bg1"/>
                </a:solidFill>
                <a:latin typeface="Calibri" panose="020F0502020204030204" pitchFamily="34" charset="0"/>
              </a:rPr>
              <a:t>현황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040890"/>
              </p:ext>
            </p:extLst>
          </p:nvPr>
        </p:nvGraphicFramePr>
        <p:xfrm>
          <a:off x="355772" y="1700977"/>
          <a:ext cx="5002811" cy="4608032"/>
        </p:xfrm>
        <a:graphic>
          <a:graphicData uri="http://schemas.openxmlformats.org/drawingml/2006/table">
            <a:tbl>
              <a:tblPr/>
              <a:tblGrid>
                <a:gridCol w="1273623">
                  <a:extLst>
                    <a:ext uri="{9D8B030D-6E8A-4147-A177-3AD203B41FA5}">
                      <a16:colId xmlns:a16="http://schemas.microsoft.com/office/drawing/2014/main" val="1312199903"/>
                    </a:ext>
                  </a:extLst>
                </a:gridCol>
                <a:gridCol w="1212503">
                  <a:extLst>
                    <a:ext uri="{9D8B030D-6E8A-4147-A177-3AD203B41FA5}">
                      <a16:colId xmlns:a16="http://schemas.microsoft.com/office/drawing/2014/main" val="1318097041"/>
                    </a:ext>
                  </a:extLst>
                </a:gridCol>
                <a:gridCol w="1273623">
                  <a:extLst>
                    <a:ext uri="{9D8B030D-6E8A-4147-A177-3AD203B41FA5}">
                      <a16:colId xmlns:a16="http://schemas.microsoft.com/office/drawing/2014/main" val="3903552896"/>
                    </a:ext>
                  </a:extLst>
                </a:gridCol>
                <a:gridCol w="1243062">
                  <a:extLst>
                    <a:ext uri="{9D8B030D-6E8A-4147-A177-3AD203B41FA5}">
                      <a16:colId xmlns:a16="http://schemas.microsoft.com/office/drawing/2014/main" val="1596123768"/>
                    </a:ext>
                  </a:extLst>
                </a:gridCol>
              </a:tblGrid>
              <a:tr h="352276">
                <a:tc>
                  <a:txBody>
                    <a:bodyPr/>
                    <a:lstStyle/>
                    <a:p>
                      <a:pPr marL="0" marR="0" indent="0" algn="di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120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회 사 명 </a:t>
                      </a:r>
                    </a:p>
                  </a:txBody>
                  <a:tcPr marL="58536" marR="58536" marT="9710" marB="971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3210" marR="63500" indent="-109220" algn="just" fontAlgn="base" latinLnBrk="1">
                        <a:lnSpc>
                          <a:spcPct val="150000"/>
                        </a:lnSpc>
                        <a:spcBef>
                          <a:spcPts val="60"/>
                        </a:spcBef>
                        <a:spcAft>
                          <a:spcPts val="60"/>
                        </a:spcAft>
                        <a:tabLst>
                          <a:tab pos="-16527780" algn="l"/>
                          <a:tab pos="-16019780" algn="l"/>
                          <a:tab pos="-15511780" algn="l"/>
                          <a:tab pos="-15003780" algn="l"/>
                          <a:tab pos="-14495780" algn="l"/>
                          <a:tab pos="-13987780" algn="l"/>
                          <a:tab pos="-13479780" algn="l"/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</a:tabLst>
                      </a:pPr>
                      <a:r>
                        <a:rPr lang="ko-KR" altLang="en-US" sz="1100" b="1" kern="120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㈜ 에너베스트</a:t>
                      </a:r>
                    </a:p>
                  </a:txBody>
                  <a:tcPr marL="9710" marR="9710" marT="9710" marB="97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di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120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대 표 자</a:t>
                      </a:r>
                    </a:p>
                  </a:txBody>
                  <a:tcPr marL="58536" marR="58536" marT="9710" marB="97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3210" marR="63500" indent="-109220" algn="just" fontAlgn="base" latinLnBrk="1">
                        <a:lnSpc>
                          <a:spcPct val="150000"/>
                        </a:lnSpc>
                        <a:spcBef>
                          <a:spcPts val="60"/>
                        </a:spcBef>
                        <a:spcAft>
                          <a:spcPts val="60"/>
                        </a:spcAft>
                        <a:tabLst>
                          <a:tab pos="-16527780" algn="l"/>
                          <a:tab pos="-16019780" algn="l"/>
                          <a:tab pos="-15511780" algn="l"/>
                          <a:tab pos="-15003780" algn="l"/>
                          <a:tab pos="-14495780" algn="l"/>
                          <a:tab pos="-13987780" algn="l"/>
                          <a:tab pos="-13479780" algn="l"/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</a:tabLst>
                      </a:pPr>
                      <a:r>
                        <a:rPr lang="ko-KR" altLang="en-US" sz="1050" b="1" kern="120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장 충 효</a:t>
                      </a:r>
                    </a:p>
                  </a:txBody>
                  <a:tcPr marL="9710" marR="9710" marT="9710" marB="97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410160"/>
                  </a:ext>
                </a:extLst>
              </a:tr>
              <a:tr h="347793">
                <a:tc>
                  <a:txBody>
                    <a:bodyPr/>
                    <a:lstStyle/>
                    <a:p>
                      <a:pPr marL="0" marR="0" indent="0" algn="di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120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사업자 등록번호</a:t>
                      </a:r>
                    </a:p>
                  </a:txBody>
                  <a:tcPr marL="58536" marR="58536" marT="9710" marB="971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899-88-00198</a:t>
                      </a:r>
                    </a:p>
                  </a:txBody>
                  <a:tcPr marL="9710" marR="9710" marT="9710" marB="97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di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120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설 립 연 도</a:t>
                      </a:r>
                    </a:p>
                  </a:txBody>
                  <a:tcPr marL="58536" marR="58536" marT="9710" marB="97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3210" marR="63500" indent="-109220" algn="just" fontAlgn="base" latinLnBrk="1">
                        <a:lnSpc>
                          <a:spcPct val="150000"/>
                        </a:lnSpc>
                        <a:spcBef>
                          <a:spcPts val="60"/>
                        </a:spcBef>
                        <a:spcAft>
                          <a:spcPts val="60"/>
                        </a:spcAft>
                        <a:tabLst>
                          <a:tab pos="-16527780" algn="l"/>
                          <a:tab pos="-16019780" algn="l"/>
                          <a:tab pos="-15511780" algn="l"/>
                          <a:tab pos="-15003780" algn="l"/>
                          <a:tab pos="-14495780" algn="l"/>
                          <a:tab pos="-13987780" algn="l"/>
                          <a:tab pos="-13479780" algn="l"/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</a:tabLst>
                      </a:pPr>
                      <a:r>
                        <a:rPr lang="en-US" sz="1050" b="1" kern="1200" dirty="0" smtClean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2015</a:t>
                      </a:r>
                      <a:endParaRPr lang="en-US" sz="1050" b="1" kern="1200" dirty="0">
                        <a:solidFill>
                          <a:srgbClr val="44546A">
                            <a:lumMod val="75000"/>
                          </a:srgb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710" marR="9710" marT="9710" marB="97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351615"/>
                  </a:ext>
                </a:extLst>
              </a:tr>
              <a:tr h="518967">
                <a:tc>
                  <a:txBody>
                    <a:bodyPr/>
                    <a:lstStyle/>
                    <a:p>
                      <a:pPr marL="0" marR="0" indent="0" algn="di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120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업 종</a:t>
                      </a:r>
                    </a:p>
                  </a:txBody>
                  <a:tcPr marL="58536" marR="58536" marT="9710" marB="971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1200" dirty="0" smtClean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항공우주 부품 및 설비</a:t>
                      </a:r>
                      <a:endParaRPr lang="ko-KR" altLang="en-US" sz="1100" b="1" kern="1200" dirty="0">
                        <a:solidFill>
                          <a:srgbClr val="44546A">
                            <a:lumMod val="75000"/>
                          </a:srgb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710" marR="9710" marT="9710" marB="97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di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120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업 태</a:t>
                      </a:r>
                    </a:p>
                  </a:txBody>
                  <a:tcPr marL="58536" marR="58536" marT="9710" marB="97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3210" marR="63500" indent="-109220" algn="l" fontAlgn="base" latinLnBrk="0">
                        <a:lnSpc>
                          <a:spcPct val="150000"/>
                        </a:lnSpc>
                        <a:spcBef>
                          <a:spcPts val="60"/>
                        </a:spcBef>
                        <a:spcAft>
                          <a:spcPts val="60"/>
                        </a:spcAft>
                        <a:tabLst>
                          <a:tab pos="-16527780" algn="l"/>
                          <a:tab pos="-16019780" algn="l"/>
                          <a:tab pos="-15511780" algn="l"/>
                          <a:tab pos="-15003780" algn="l"/>
                          <a:tab pos="-14495780" algn="l"/>
                          <a:tab pos="-13987780" algn="l"/>
                          <a:tab pos="-13479780" algn="l"/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</a:tabLst>
                      </a:pPr>
                      <a:r>
                        <a:rPr lang="ko-KR" altLang="en-US" sz="1050" b="1" kern="120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제조 및 서비스</a:t>
                      </a:r>
                    </a:p>
                  </a:txBody>
                  <a:tcPr marL="9710" marR="9710" marT="9710" marB="97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287572"/>
                  </a:ext>
                </a:extLst>
              </a:tr>
              <a:tr h="352276">
                <a:tc>
                  <a:txBody>
                    <a:bodyPr/>
                    <a:lstStyle/>
                    <a:p>
                      <a:pPr marL="0" marR="0" indent="0" algn="di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120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전 화 번 호</a:t>
                      </a:r>
                    </a:p>
                  </a:txBody>
                  <a:tcPr marL="58536" marR="58536" marT="9710" marB="971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3210" marR="63500" indent="-109220" algn="just" fontAlgn="base" latinLnBrk="1">
                        <a:lnSpc>
                          <a:spcPct val="150000"/>
                        </a:lnSpc>
                        <a:spcBef>
                          <a:spcPts val="60"/>
                        </a:spcBef>
                        <a:spcAft>
                          <a:spcPts val="60"/>
                        </a:spcAft>
                        <a:tabLst>
                          <a:tab pos="-16527780" algn="l"/>
                          <a:tab pos="-16019780" algn="l"/>
                          <a:tab pos="-15511780" algn="l"/>
                          <a:tab pos="-15003780" algn="l"/>
                          <a:tab pos="-14495780" algn="l"/>
                          <a:tab pos="-13987780" algn="l"/>
                          <a:tab pos="-13479780" algn="l"/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</a:tabLst>
                      </a:pPr>
                      <a:r>
                        <a:rPr lang="en-US" sz="1100" b="1" kern="120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042-670-8307</a:t>
                      </a:r>
                    </a:p>
                  </a:txBody>
                  <a:tcPr marL="9710" marR="9710" marT="9710" marB="97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di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120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팩 스</a:t>
                      </a:r>
                    </a:p>
                  </a:txBody>
                  <a:tcPr marL="58536" marR="58536" marT="9710" marB="97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3210" marR="63500" indent="-109220" algn="just" fontAlgn="base" latinLnBrk="1">
                        <a:lnSpc>
                          <a:spcPct val="150000"/>
                        </a:lnSpc>
                        <a:spcBef>
                          <a:spcPts val="60"/>
                        </a:spcBef>
                        <a:spcAft>
                          <a:spcPts val="60"/>
                        </a:spcAft>
                        <a:tabLst>
                          <a:tab pos="-16527780" algn="l"/>
                          <a:tab pos="-16019780" algn="l"/>
                          <a:tab pos="-15511780" algn="l"/>
                          <a:tab pos="-15003780" algn="l"/>
                          <a:tab pos="-14495780" algn="l"/>
                          <a:tab pos="-13987780" algn="l"/>
                          <a:tab pos="-13479780" algn="l"/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</a:tabLst>
                      </a:pPr>
                      <a:r>
                        <a:rPr lang="en-US" sz="1050" b="1" kern="120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042-670-8306</a:t>
                      </a:r>
                    </a:p>
                  </a:txBody>
                  <a:tcPr marL="9710" marR="9710" marT="9710" marB="97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4832705"/>
                  </a:ext>
                </a:extLst>
              </a:tr>
              <a:tr h="287721">
                <a:tc>
                  <a:txBody>
                    <a:bodyPr/>
                    <a:lstStyle/>
                    <a:p>
                      <a:pPr marL="0" marR="0" indent="0" algn="di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1200" dirty="0" smtClean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본 사 주 </a:t>
                      </a:r>
                      <a:r>
                        <a:rPr lang="ko-KR" altLang="en-US" sz="1100" b="1" kern="120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소</a:t>
                      </a:r>
                    </a:p>
                  </a:txBody>
                  <a:tcPr marL="58536" marR="58536" marT="9710" marB="971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83210" marR="63500" indent="-109220" algn="just" fontAlgn="base" latinLnBrk="1">
                        <a:lnSpc>
                          <a:spcPct val="150000"/>
                        </a:lnSpc>
                        <a:spcBef>
                          <a:spcPts val="60"/>
                        </a:spcBef>
                        <a:spcAft>
                          <a:spcPts val="60"/>
                        </a:spcAft>
                        <a:tabLst>
                          <a:tab pos="-16527780" algn="l"/>
                          <a:tab pos="-16019780" algn="l"/>
                          <a:tab pos="-15511780" algn="l"/>
                          <a:tab pos="-15003780" algn="l"/>
                          <a:tab pos="-14495780" algn="l"/>
                          <a:tab pos="-13987780" algn="l"/>
                          <a:tab pos="-13479780" algn="l"/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</a:tabLst>
                      </a:pPr>
                      <a:r>
                        <a:rPr lang="ko-KR" altLang="en-US" sz="1100" b="1" kern="120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대전광역시 대덕구 </a:t>
                      </a:r>
                      <a:r>
                        <a:rPr lang="ko-KR" altLang="en-US" sz="1100" b="1" kern="1200" dirty="0" smtClean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대화로</a:t>
                      </a:r>
                      <a:r>
                        <a:rPr lang="en-US" altLang="ko-KR" sz="1100" b="1" kern="1200" dirty="0" smtClean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106</a:t>
                      </a:r>
                      <a:r>
                        <a:rPr lang="ko-KR" altLang="en-US" sz="1100" b="1" kern="1200" dirty="0" err="1" smtClean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번길</a:t>
                      </a:r>
                      <a:r>
                        <a:rPr lang="ko-KR" altLang="en-US" sz="1100" b="1" kern="1200" dirty="0" smtClean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1100" b="1" kern="1200" dirty="0" smtClean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66, </a:t>
                      </a:r>
                      <a:r>
                        <a:rPr lang="ko-KR" altLang="en-US" sz="1100" b="1" kern="1200" dirty="0" err="1" smtClean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펜타플렉스</a:t>
                      </a:r>
                      <a:r>
                        <a:rPr lang="ko-KR" altLang="en-US" sz="1100" b="1" kern="1200" dirty="0" smtClean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1100" b="1" kern="1200" dirty="0" smtClean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716</a:t>
                      </a:r>
                      <a:r>
                        <a:rPr lang="ko-KR" altLang="en-US" sz="1100" b="1" kern="1200" dirty="0" smtClean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호</a:t>
                      </a:r>
                      <a:endParaRPr lang="ko-KR" altLang="en-US" sz="1100" b="1" kern="1200" dirty="0">
                        <a:solidFill>
                          <a:srgbClr val="44546A">
                            <a:lumMod val="75000"/>
                          </a:srgb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710" marR="9710" marT="9710" marB="97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283625"/>
                  </a:ext>
                </a:extLst>
              </a:tr>
              <a:tr h="267490">
                <a:tc>
                  <a:txBody>
                    <a:bodyPr/>
                    <a:lstStyle/>
                    <a:p>
                      <a:pPr marL="0" marR="0" indent="0" algn="di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1200" dirty="0" smtClean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공  장  주  소</a:t>
                      </a:r>
                      <a:endParaRPr lang="ko-KR" altLang="en-US" sz="1100" b="1" kern="1200" dirty="0">
                        <a:solidFill>
                          <a:srgbClr val="44546A">
                            <a:lumMod val="75000"/>
                          </a:srgb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58536" marR="58536" marT="9710" marB="971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83210" marR="63500" indent="-109220" algn="just" fontAlgn="base" latinLnBrk="1">
                        <a:lnSpc>
                          <a:spcPct val="150000"/>
                        </a:lnSpc>
                        <a:spcBef>
                          <a:spcPts val="60"/>
                        </a:spcBef>
                        <a:spcAft>
                          <a:spcPts val="60"/>
                        </a:spcAft>
                        <a:tabLst>
                          <a:tab pos="-16527780" algn="l"/>
                          <a:tab pos="-16019780" algn="l"/>
                          <a:tab pos="-15511780" algn="l"/>
                          <a:tab pos="-15003780" algn="l"/>
                          <a:tab pos="-14495780" algn="l"/>
                          <a:tab pos="-13987780" algn="l"/>
                          <a:tab pos="-13479780" algn="l"/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</a:tabLst>
                      </a:pPr>
                      <a:r>
                        <a:rPr lang="ko-KR" altLang="en-US" sz="1100" b="1" kern="1200" dirty="0" smtClean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대구광역시  달성군 </a:t>
                      </a:r>
                      <a:r>
                        <a:rPr lang="ko-KR" altLang="en-US" sz="1100" b="1" kern="1200" dirty="0" err="1" smtClean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다사읍</a:t>
                      </a:r>
                      <a:r>
                        <a:rPr lang="ko-KR" altLang="en-US" sz="1100" b="1" kern="1200" dirty="0" smtClean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ko-KR" altLang="en-US" sz="1100" b="1" kern="1200" dirty="0" err="1" smtClean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세천북로</a:t>
                      </a:r>
                      <a:r>
                        <a:rPr lang="en-US" altLang="ko-KR" sz="1100" b="1" kern="1200" dirty="0" smtClean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10</a:t>
                      </a:r>
                      <a:r>
                        <a:rPr lang="ko-KR" altLang="en-US" sz="1100" b="1" kern="1200" dirty="0" smtClean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길 </a:t>
                      </a:r>
                      <a:r>
                        <a:rPr lang="en-US" altLang="ko-KR" sz="1100" b="1" kern="1200" dirty="0" smtClean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8</a:t>
                      </a:r>
                      <a:endParaRPr lang="ko-KR" altLang="en-US" sz="1100" b="1" kern="1200" dirty="0">
                        <a:solidFill>
                          <a:srgbClr val="44546A">
                            <a:lumMod val="75000"/>
                          </a:srgb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710" marR="9710" marT="9710" marB="97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992290"/>
                  </a:ext>
                </a:extLst>
              </a:tr>
              <a:tr h="347793"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120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주요 연혁</a:t>
                      </a:r>
                    </a:p>
                  </a:txBody>
                  <a:tcPr marL="9710" marR="9710" marT="9710" marB="971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477666"/>
                  </a:ext>
                </a:extLst>
              </a:tr>
              <a:tr h="2100841"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dirty="0" smtClean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. </a:t>
                      </a:r>
                      <a:r>
                        <a:rPr lang="en-US" altLang="ko-KR" sz="1100" b="1" kern="120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2015</a:t>
                      </a:r>
                      <a:r>
                        <a:rPr lang="ko-KR" altLang="en-US" sz="1100" b="1" kern="120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년 </a:t>
                      </a:r>
                      <a:r>
                        <a:rPr lang="en-US" altLang="ko-KR" sz="1100" b="1" kern="120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08</a:t>
                      </a:r>
                      <a:r>
                        <a:rPr lang="ko-KR" altLang="en-US" sz="1100" b="1" kern="120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월 </a:t>
                      </a:r>
                      <a:r>
                        <a:rPr lang="en-US" altLang="ko-KR" sz="1100" b="1" kern="120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</a:t>
                      </a:r>
                      <a:r>
                        <a:rPr lang="ko-KR" altLang="en-US" sz="1100" b="1" kern="120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설립 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. 2016</a:t>
                      </a:r>
                      <a:r>
                        <a:rPr lang="ko-KR" altLang="en-US" sz="1100" b="1" kern="120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년 </a:t>
                      </a:r>
                      <a:r>
                        <a:rPr lang="en-US" altLang="ko-KR" sz="1100" b="1" kern="120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02</a:t>
                      </a:r>
                      <a:r>
                        <a:rPr lang="ko-KR" altLang="en-US" sz="1100" b="1" kern="120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월 </a:t>
                      </a:r>
                      <a:r>
                        <a:rPr lang="en-US" altLang="ko-KR" sz="1100" b="1" kern="120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</a:t>
                      </a:r>
                      <a:r>
                        <a:rPr lang="ko-KR" altLang="en-US" sz="1100" b="1" kern="120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본사 이전</a:t>
                      </a:r>
                      <a:r>
                        <a:rPr lang="en-US" altLang="ko-KR" sz="1100" b="1" kern="120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ko-KR" altLang="en-US" sz="1100" b="1" kern="120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대전</a:t>
                      </a:r>
                      <a:r>
                        <a:rPr lang="en-US" altLang="ko-KR" sz="1100" b="1" kern="120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)</a:t>
                      </a:r>
                      <a:endParaRPr lang="ko-KR" altLang="en-US" sz="1100" b="1" kern="1200" dirty="0">
                        <a:solidFill>
                          <a:srgbClr val="44546A">
                            <a:lumMod val="75000"/>
                          </a:srgb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. 2019</a:t>
                      </a:r>
                      <a:r>
                        <a:rPr lang="ko-KR" altLang="en-US" sz="1100" b="1" kern="120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년 </a:t>
                      </a:r>
                      <a:r>
                        <a:rPr lang="en-US" altLang="ko-KR" sz="1100" b="1" kern="120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06</a:t>
                      </a:r>
                      <a:r>
                        <a:rPr lang="ko-KR" altLang="en-US" sz="1100" b="1" kern="120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월 </a:t>
                      </a:r>
                      <a:r>
                        <a:rPr lang="en-US" altLang="ko-KR" sz="1100" b="1" kern="120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</a:t>
                      </a:r>
                      <a:r>
                        <a:rPr lang="ko-KR" altLang="en-US" sz="1100" b="1" kern="120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본사 이전</a:t>
                      </a:r>
                      <a:r>
                        <a:rPr lang="en-US" altLang="ko-KR" sz="1100" b="1" kern="120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ko-KR" altLang="en-US" sz="1100" b="1" kern="120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대전</a:t>
                      </a:r>
                      <a:r>
                        <a:rPr lang="en-US" altLang="ko-KR" sz="1100" b="1" kern="120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)</a:t>
                      </a:r>
                      <a:endParaRPr lang="ko-KR" altLang="en-US" sz="1100" b="1" kern="1200" dirty="0">
                        <a:solidFill>
                          <a:srgbClr val="44546A">
                            <a:lumMod val="75000"/>
                          </a:srgb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. 2020</a:t>
                      </a:r>
                      <a:r>
                        <a:rPr lang="ko-KR" altLang="en-US" sz="1100" b="1" kern="120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년 </a:t>
                      </a:r>
                      <a:r>
                        <a:rPr lang="en-US" altLang="ko-KR" sz="1100" b="1" kern="120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05</a:t>
                      </a:r>
                      <a:r>
                        <a:rPr lang="ko-KR" altLang="en-US" sz="1100" b="1" kern="120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월 </a:t>
                      </a:r>
                      <a:r>
                        <a:rPr lang="en-US" altLang="ko-KR" sz="1100" b="1" kern="120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</a:t>
                      </a:r>
                      <a:r>
                        <a:rPr lang="ko-KR" altLang="en-US" sz="1100" b="1" kern="120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연구개발전담부서 설립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. 2020</a:t>
                      </a:r>
                      <a:r>
                        <a:rPr lang="ko-KR" altLang="en-US" sz="1100" b="1" kern="120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년 </a:t>
                      </a:r>
                      <a:r>
                        <a:rPr lang="en-US" altLang="ko-KR" sz="1100" b="1" kern="120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09</a:t>
                      </a:r>
                      <a:r>
                        <a:rPr lang="ko-KR" altLang="en-US" sz="1100" b="1" kern="120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월 </a:t>
                      </a:r>
                      <a:r>
                        <a:rPr lang="en-US" altLang="ko-KR" sz="1100" b="1" kern="120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</a:t>
                      </a:r>
                      <a:r>
                        <a:rPr lang="ko-KR" altLang="en-US" sz="1100" b="1" kern="120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벤처기업 </a:t>
                      </a:r>
                      <a:r>
                        <a:rPr lang="ko-KR" altLang="en-US" sz="1100" b="1" kern="1200" dirty="0" smtClean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인증</a:t>
                      </a:r>
                      <a:endParaRPr lang="en-US" altLang="ko-KR" sz="1100" b="1" kern="1200" dirty="0" smtClean="0">
                        <a:solidFill>
                          <a:srgbClr val="44546A">
                            <a:lumMod val="75000"/>
                          </a:srgb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. 2021</a:t>
                      </a:r>
                      <a:r>
                        <a:rPr lang="ko-KR" altLang="en-US" sz="1100" b="1" kern="1200" dirty="0" smtClean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년 </a:t>
                      </a:r>
                      <a:r>
                        <a:rPr lang="en-US" altLang="ko-KR" sz="1100" b="1" kern="1200" dirty="0" smtClean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09</a:t>
                      </a:r>
                      <a:r>
                        <a:rPr lang="ko-KR" altLang="en-US" sz="1100" b="1" kern="1200" dirty="0" smtClean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월 </a:t>
                      </a:r>
                      <a:r>
                        <a:rPr lang="en-US" altLang="ko-KR" sz="1100" b="1" kern="1200" dirty="0" smtClean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</a:t>
                      </a:r>
                      <a:r>
                        <a:rPr lang="ko-KR" altLang="en-US" sz="1100" b="1" kern="1200" dirty="0" smtClean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본사 이전</a:t>
                      </a:r>
                      <a:r>
                        <a:rPr lang="en-US" altLang="ko-KR" sz="1100" b="1" kern="1200" dirty="0" smtClean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ko-KR" altLang="en-US" sz="1100" b="1" kern="1200" dirty="0" smtClean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대전</a:t>
                      </a:r>
                      <a:r>
                        <a:rPr lang="en-US" altLang="ko-KR" sz="1100" b="1" kern="1200" dirty="0" smtClean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)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. 2021</a:t>
                      </a:r>
                      <a:r>
                        <a:rPr lang="ko-KR" altLang="en-US" sz="1100" b="1" kern="1200" dirty="0" smtClean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년 </a:t>
                      </a:r>
                      <a:r>
                        <a:rPr lang="en-US" altLang="ko-KR" sz="1100" b="1" kern="1200" dirty="0" smtClean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09</a:t>
                      </a:r>
                      <a:r>
                        <a:rPr lang="ko-KR" altLang="en-US" sz="1100" b="1" kern="1200" dirty="0" smtClean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월 </a:t>
                      </a:r>
                      <a:r>
                        <a:rPr lang="en-US" altLang="ko-KR" sz="1100" b="1" kern="1200" dirty="0" smtClean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</a:t>
                      </a:r>
                      <a:r>
                        <a:rPr lang="ko-KR" altLang="en-US" sz="1100" b="1" kern="1200" dirty="0" smtClean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공장 등록</a:t>
                      </a:r>
                      <a:endParaRPr lang="en-US" altLang="ko-KR" sz="1100" b="1" kern="1200" dirty="0" smtClean="0">
                        <a:solidFill>
                          <a:srgbClr val="44546A">
                            <a:lumMod val="75000"/>
                          </a:srgb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. 2022</a:t>
                      </a:r>
                      <a:r>
                        <a:rPr lang="ko-KR" altLang="en-US" sz="1100" b="1" kern="1200" dirty="0" smtClean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년 </a:t>
                      </a:r>
                      <a:r>
                        <a:rPr lang="en-US" altLang="ko-KR" sz="1100" b="1" kern="1200" dirty="0" smtClean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01</a:t>
                      </a:r>
                      <a:r>
                        <a:rPr lang="ko-KR" altLang="en-US" sz="1100" b="1" kern="1200" dirty="0" smtClean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월 </a:t>
                      </a:r>
                      <a:r>
                        <a:rPr lang="en-US" altLang="ko-KR" sz="1100" b="1" kern="1200" dirty="0" smtClean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</a:t>
                      </a:r>
                      <a:r>
                        <a:rPr lang="ko-KR" altLang="en-US" sz="1100" b="1" kern="1200" dirty="0" smtClean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공장 이전</a:t>
                      </a:r>
                      <a:r>
                        <a:rPr lang="en-US" altLang="ko-KR" sz="1100" b="1" kern="1200" dirty="0" smtClean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ko-KR" altLang="en-US" sz="1100" b="1" kern="1200" dirty="0" smtClean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대구</a:t>
                      </a:r>
                      <a:r>
                        <a:rPr lang="en-US" altLang="ko-KR" sz="1100" b="1" kern="1200" dirty="0" smtClean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)</a:t>
                      </a:r>
                      <a:endParaRPr lang="ko-KR" altLang="en-US" sz="1100" b="1" kern="1200" dirty="0">
                        <a:solidFill>
                          <a:srgbClr val="44546A">
                            <a:lumMod val="75000"/>
                          </a:srgb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710" marR="9710" marT="9710" marB="9710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447065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8226"/>
          <a:stretch/>
        </p:blipFill>
        <p:spPr>
          <a:xfrm>
            <a:off x="5767842" y="4476135"/>
            <a:ext cx="3154137" cy="180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841" y="1753112"/>
            <a:ext cx="3154137" cy="236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34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9200" y="259200"/>
            <a:ext cx="88058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 dirty="0">
                <a:solidFill>
                  <a:schemeClr val="bg1"/>
                </a:solidFill>
                <a:latin typeface="Calibri" panose="020F0502020204030204" pitchFamily="34" charset="0"/>
              </a:rPr>
              <a:t>기업소개 </a:t>
            </a:r>
            <a:r>
              <a:rPr lang="en-US" altLang="ko-KR" sz="2700" b="1" dirty="0">
                <a:solidFill>
                  <a:schemeClr val="bg1"/>
                </a:solidFill>
                <a:latin typeface="Calibri" panose="020F0502020204030204" pitchFamily="34" charset="0"/>
              </a:rPr>
              <a:t>– </a:t>
            </a:r>
            <a:r>
              <a:rPr lang="ko-KR" altLang="en-US" sz="2700" b="1" dirty="0">
                <a:solidFill>
                  <a:schemeClr val="bg1"/>
                </a:solidFill>
                <a:latin typeface="Calibri" panose="020F0502020204030204" pitchFamily="34" charset="0"/>
              </a:rPr>
              <a:t>조직 및 </a:t>
            </a:r>
            <a:r>
              <a:rPr lang="ko-KR" altLang="en-US" sz="27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주요 사업내용</a:t>
            </a:r>
            <a:endParaRPr lang="ko-KR" altLang="en-US" sz="27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143" name="Group 19">
            <a:extLst>
              <a:ext uri="{FF2B5EF4-FFF2-40B4-BE49-F238E27FC236}">
                <a16:creationId xmlns:a16="http://schemas.microsoft.com/office/drawing/2014/main" id="{40532EF5-E099-473A-ACD2-EA6C058937E7}"/>
              </a:ext>
            </a:extLst>
          </p:cNvPr>
          <p:cNvGrpSpPr/>
          <p:nvPr/>
        </p:nvGrpSpPr>
        <p:grpSpPr>
          <a:xfrm>
            <a:off x="174209" y="1501489"/>
            <a:ext cx="4309485" cy="4816184"/>
            <a:chOff x="623888" y="1690577"/>
            <a:chExt cx="5266548" cy="4645134"/>
          </a:xfrm>
        </p:grpSpPr>
        <p:sp>
          <p:nvSpPr>
            <p:cNvPr id="145" name="Rectangle 21">
              <a:extLst>
                <a:ext uri="{FF2B5EF4-FFF2-40B4-BE49-F238E27FC236}">
                  <a16:creationId xmlns:a16="http://schemas.microsoft.com/office/drawing/2014/main" id="{A2EBAD52-A0EB-4240-A665-9668C4FF802D}"/>
                </a:ext>
              </a:extLst>
            </p:cNvPr>
            <p:cNvSpPr/>
            <p:nvPr/>
          </p:nvSpPr>
          <p:spPr>
            <a:xfrm>
              <a:off x="687683" y="1763711"/>
              <a:ext cx="5202753" cy="457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+mn-ea"/>
              </a:endParaRPr>
            </a:p>
          </p:txBody>
        </p:sp>
        <p:sp>
          <p:nvSpPr>
            <p:cNvPr id="146" name="Rectangle 1">
              <a:extLst>
                <a:ext uri="{FF2B5EF4-FFF2-40B4-BE49-F238E27FC236}">
                  <a16:creationId xmlns:a16="http://schemas.microsoft.com/office/drawing/2014/main" id="{CE2C14BC-EEAE-4F2C-9E7E-D7A821E9B060}"/>
                </a:ext>
              </a:extLst>
            </p:cNvPr>
            <p:cNvSpPr/>
            <p:nvPr/>
          </p:nvSpPr>
          <p:spPr>
            <a:xfrm>
              <a:off x="623888" y="1690577"/>
              <a:ext cx="5202754" cy="4572000"/>
            </a:xfrm>
            <a:custGeom>
              <a:avLst/>
              <a:gdLst>
                <a:gd name="connsiteX0" fmla="*/ 0 w 5202754"/>
                <a:gd name="connsiteY0" fmla="*/ 0 h 4572000"/>
                <a:gd name="connsiteX1" fmla="*/ 5202754 w 5202754"/>
                <a:gd name="connsiteY1" fmla="*/ 0 h 4572000"/>
                <a:gd name="connsiteX2" fmla="*/ 5202754 w 5202754"/>
                <a:gd name="connsiteY2" fmla="*/ 4572000 h 4572000"/>
                <a:gd name="connsiteX3" fmla="*/ 0 w 5202754"/>
                <a:gd name="connsiteY3" fmla="*/ 4572000 h 4572000"/>
                <a:gd name="connsiteX4" fmla="*/ 0 w 5202754"/>
                <a:gd name="connsiteY4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2754" h="4572000">
                  <a:moveTo>
                    <a:pt x="0" y="0"/>
                  </a:moveTo>
                  <a:lnTo>
                    <a:pt x="5202754" y="0"/>
                  </a:lnTo>
                  <a:lnTo>
                    <a:pt x="5202754" y="4572000"/>
                  </a:lnTo>
                  <a:lnTo>
                    <a:pt x="0" y="457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+mn-ea"/>
              </a:endParaRPr>
            </a:p>
          </p:txBody>
        </p:sp>
      </p:grpSp>
      <p:sp>
        <p:nvSpPr>
          <p:cNvPr id="144" name="Freeform 20">
            <a:extLst>
              <a:ext uri="{FF2B5EF4-FFF2-40B4-BE49-F238E27FC236}">
                <a16:creationId xmlns:a16="http://schemas.microsoft.com/office/drawing/2014/main" id="{756D4BBB-5F09-4D5A-87E7-2683B98A1707}"/>
              </a:ext>
            </a:extLst>
          </p:cNvPr>
          <p:cNvSpPr/>
          <p:nvPr/>
        </p:nvSpPr>
        <p:spPr>
          <a:xfrm>
            <a:off x="174210" y="1684335"/>
            <a:ext cx="1248578" cy="423676"/>
          </a:xfrm>
          <a:custGeom>
            <a:avLst/>
            <a:gdLst>
              <a:gd name="connsiteX0" fmla="*/ 12386 w 3852419"/>
              <a:gd name="connsiteY0" fmla="*/ 0 h 425302"/>
              <a:gd name="connsiteX1" fmla="*/ 3639768 w 3852419"/>
              <a:gd name="connsiteY1" fmla="*/ 0 h 425302"/>
              <a:gd name="connsiteX2" fmla="*/ 3852419 w 3852419"/>
              <a:gd name="connsiteY2" fmla="*/ 212651 h 425302"/>
              <a:gd name="connsiteX3" fmla="*/ 3639768 w 3852419"/>
              <a:gd name="connsiteY3" fmla="*/ 425302 h 425302"/>
              <a:gd name="connsiteX4" fmla="*/ 12386 w 3852419"/>
              <a:gd name="connsiteY4" fmla="*/ 425302 h 425302"/>
              <a:gd name="connsiteX5" fmla="*/ 0 w 3852419"/>
              <a:gd name="connsiteY5" fmla="*/ 424054 h 425302"/>
              <a:gd name="connsiteX6" fmla="*/ 0 w 3852419"/>
              <a:gd name="connsiteY6" fmla="*/ 1249 h 42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52419" h="425302">
                <a:moveTo>
                  <a:pt x="12386" y="0"/>
                </a:moveTo>
                <a:lnTo>
                  <a:pt x="3639768" y="0"/>
                </a:lnTo>
                <a:cubicBezTo>
                  <a:pt x="3757212" y="0"/>
                  <a:pt x="3852419" y="95207"/>
                  <a:pt x="3852419" y="212651"/>
                </a:cubicBezTo>
                <a:cubicBezTo>
                  <a:pt x="3852419" y="330095"/>
                  <a:pt x="3757212" y="425302"/>
                  <a:pt x="3639768" y="425302"/>
                </a:cubicBezTo>
                <a:lnTo>
                  <a:pt x="12386" y="425302"/>
                </a:lnTo>
                <a:lnTo>
                  <a:pt x="0" y="424054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latin typeface="+mn-ea"/>
              </a:rPr>
              <a:t>조직도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F490C1-08DF-40C1-A4BE-0E0F3F9C7B97}"/>
              </a:ext>
            </a:extLst>
          </p:cNvPr>
          <p:cNvSpPr txBox="1"/>
          <p:nvPr/>
        </p:nvSpPr>
        <p:spPr>
          <a:xfrm>
            <a:off x="1777463" y="2432481"/>
            <a:ext cx="1245431" cy="685429"/>
          </a:xfrm>
          <a:prstGeom prst="rect">
            <a:avLst/>
          </a:prstGeom>
          <a:solidFill>
            <a:schemeClr val="accent1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+mn-ea"/>
                <a:cs typeface="Calibri" panose="020F0502020204030204" pitchFamily="34" charset="0"/>
              </a:rPr>
              <a:t>대표이사</a:t>
            </a:r>
            <a:endParaRPr lang="en-US" altLang="ko-KR" sz="1050" b="1" dirty="0">
              <a:solidFill>
                <a:schemeClr val="bg1"/>
              </a:solidFill>
              <a:latin typeface="+mn-ea"/>
              <a:cs typeface="Calibri" panose="020F0502020204030204" pitchFamily="34" charset="0"/>
            </a:endParaRPr>
          </a:p>
          <a:p>
            <a:pPr algn="ctr"/>
            <a:r>
              <a:rPr lang="ko-KR" altLang="en-US" sz="1050" b="1" dirty="0" err="1">
                <a:solidFill>
                  <a:schemeClr val="bg1"/>
                </a:solidFill>
                <a:latin typeface="+mn-ea"/>
                <a:cs typeface="Calibri" panose="020F0502020204030204" pitchFamily="34" charset="0"/>
              </a:rPr>
              <a:t>장충효</a:t>
            </a:r>
            <a:endParaRPr lang="ko-KR" altLang="en-US" sz="1050" b="1" dirty="0">
              <a:solidFill>
                <a:schemeClr val="bg1"/>
              </a:solidFill>
              <a:latin typeface="+mn-ea"/>
              <a:cs typeface="Calibri" panose="020F050202020403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CAB1AAE-4F51-4370-B8EC-94FE38B31489}"/>
              </a:ext>
            </a:extLst>
          </p:cNvPr>
          <p:cNvSpPr txBox="1"/>
          <p:nvPr/>
        </p:nvSpPr>
        <p:spPr>
          <a:xfrm>
            <a:off x="375468" y="4377026"/>
            <a:ext cx="841044" cy="253916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+mn-ea"/>
                <a:cs typeface="Calibri" panose="020F0502020204030204" pitchFamily="34" charset="0"/>
              </a:rPr>
              <a:t>개발팀</a:t>
            </a:r>
            <a:endParaRPr lang="ko-KR" altLang="en-US" sz="1050" b="1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8DCF1EE-8BD3-4978-B396-695108BDF659}"/>
              </a:ext>
            </a:extLst>
          </p:cNvPr>
          <p:cNvSpPr txBox="1"/>
          <p:nvPr/>
        </p:nvSpPr>
        <p:spPr>
          <a:xfrm>
            <a:off x="1957241" y="4385772"/>
            <a:ext cx="841044" cy="253916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err="1" smtClean="0">
                <a:latin typeface="+mn-ea"/>
                <a:cs typeface="Calibri" panose="020F0502020204030204" pitchFamily="34" charset="0"/>
              </a:rPr>
              <a:t>설계팀</a:t>
            </a:r>
            <a:endParaRPr lang="ko-KR" altLang="en-US" sz="1050" b="1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BFB6694-A45D-4C68-AF76-3D34C617D6B7}"/>
              </a:ext>
            </a:extLst>
          </p:cNvPr>
          <p:cNvSpPr txBox="1"/>
          <p:nvPr/>
        </p:nvSpPr>
        <p:spPr>
          <a:xfrm>
            <a:off x="3393627" y="4385772"/>
            <a:ext cx="841044" cy="253916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err="1" smtClean="0">
                <a:latin typeface="+mn-ea"/>
                <a:cs typeface="Calibri" panose="020F0502020204030204" pitchFamily="34" charset="0"/>
              </a:rPr>
              <a:t>설비팀</a:t>
            </a:r>
            <a:endParaRPr lang="ko-KR" altLang="en-US" sz="1050" b="1" dirty="0">
              <a:latin typeface="+mn-ea"/>
              <a:cs typeface="Calibri" panose="020F0502020204030204" pitchFamily="34" charset="0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6A407700-47B1-4B6E-86E2-EABD68B3235F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2400179" y="3117910"/>
            <a:ext cx="0" cy="763548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1D03367F-1724-4A89-8F99-E220E17E5CEB}"/>
              </a:ext>
            </a:extLst>
          </p:cNvPr>
          <p:cNvSpPr txBox="1"/>
          <p:nvPr/>
        </p:nvSpPr>
        <p:spPr>
          <a:xfrm>
            <a:off x="375468" y="4868513"/>
            <a:ext cx="841045" cy="871525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b="1" dirty="0" err="1">
                <a:latin typeface="+mn-ea"/>
                <a:cs typeface="Calibri" panose="020F0502020204030204" pitchFamily="34" charset="0"/>
              </a:rPr>
              <a:t>권재성</a:t>
            </a:r>
            <a:r>
              <a:rPr lang="ko-KR" altLang="en-US" sz="900" b="1" dirty="0">
                <a:latin typeface="+mn-ea"/>
                <a:cs typeface="Calibri" panose="020F0502020204030204" pitchFamily="34" charset="0"/>
              </a:rPr>
              <a:t> 이사</a:t>
            </a:r>
            <a:endParaRPr lang="en-US" altLang="ko-KR" sz="900" b="1" dirty="0">
              <a:latin typeface="+mn-ea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b="1" dirty="0" smtClean="0">
                <a:latin typeface="+mn-ea"/>
                <a:cs typeface="Calibri" panose="020F0502020204030204" pitchFamily="34" charset="0"/>
              </a:rPr>
              <a:t>김명진 사원</a:t>
            </a:r>
            <a:endParaRPr lang="ko-KR" altLang="en-US" sz="900" b="1" dirty="0">
              <a:latin typeface="+mn-ea"/>
              <a:cs typeface="Calibri" panose="020F0502020204030204" pitchFamily="34" charset="0"/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F1025E7-8346-4F0F-80FC-E23CFF481B0B}"/>
              </a:ext>
            </a:extLst>
          </p:cNvPr>
          <p:cNvCxnSpPr>
            <a:cxnSpLocks/>
          </p:cNvCxnSpPr>
          <p:nvPr/>
        </p:nvCxnSpPr>
        <p:spPr>
          <a:xfrm>
            <a:off x="802272" y="3883766"/>
            <a:ext cx="0" cy="49326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C5232C2C-66D4-403B-B99E-6E29D9345F69}"/>
              </a:ext>
            </a:extLst>
          </p:cNvPr>
          <p:cNvCxnSpPr>
            <a:cxnSpLocks/>
          </p:cNvCxnSpPr>
          <p:nvPr/>
        </p:nvCxnSpPr>
        <p:spPr>
          <a:xfrm>
            <a:off x="2400678" y="3877555"/>
            <a:ext cx="0" cy="49326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591771F1-7AAE-451E-B203-D90B4EEB3AE7}"/>
              </a:ext>
            </a:extLst>
          </p:cNvPr>
          <p:cNvCxnSpPr>
            <a:cxnSpLocks/>
          </p:cNvCxnSpPr>
          <p:nvPr/>
        </p:nvCxnSpPr>
        <p:spPr>
          <a:xfrm>
            <a:off x="3882124" y="3868811"/>
            <a:ext cx="0" cy="49326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3E0E26EE-C634-4354-A694-59DB63246F84}"/>
              </a:ext>
            </a:extLst>
          </p:cNvPr>
          <p:cNvCxnSpPr>
            <a:cxnSpLocks/>
          </p:cNvCxnSpPr>
          <p:nvPr/>
        </p:nvCxnSpPr>
        <p:spPr>
          <a:xfrm flipH="1">
            <a:off x="795990" y="3877555"/>
            <a:ext cx="3086134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17D4AC0-B01C-4404-9414-C8DF8451F796}"/>
              </a:ext>
            </a:extLst>
          </p:cNvPr>
          <p:cNvSpPr txBox="1"/>
          <p:nvPr/>
        </p:nvSpPr>
        <p:spPr>
          <a:xfrm>
            <a:off x="1949000" y="4879031"/>
            <a:ext cx="841045" cy="871525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b="1" dirty="0" err="1" smtClean="0">
                <a:latin typeface="+mn-ea"/>
                <a:cs typeface="Calibri" panose="020F0502020204030204" pitchFamily="34" charset="0"/>
              </a:rPr>
              <a:t>봉성근</a:t>
            </a:r>
            <a:r>
              <a:rPr lang="ko-KR" altLang="en-US" sz="900" b="1" dirty="0" smtClean="0">
                <a:latin typeface="+mn-ea"/>
                <a:cs typeface="Calibri" panose="020F0502020204030204" pitchFamily="34" charset="0"/>
              </a:rPr>
              <a:t> 부장</a:t>
            </a:r>
            <a:endParaRPr lang="en-US" altLang="ko-KR" sz="900" b="1" dirty="0">
              <a:latin typeface="+mn-ea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b="1" dirty="0" smtClean="0">
                <a:latin typeface="+mn-ea"/>
                <a:cs typeface="Calibri" panose="020F0502020204030204" pitchFamily="34" charset="0"/>
              </a:rPr>
              <a:t>장한 과장</a:t>
            </a:r>
            <a:endParaRPr lang="ko-KR" altLang="en-US" sz="900" b="1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3BE4E4F-2691-49B9-A4C3-4A9D4AEE9418}"/>
              </a:ext>
            </a:extLst>
          </p:cNvPr>
          <p:cNvSpPr txBox="1"/>
          <p:nvPr/>
        </p:nvSpPr>
        <p:spPr>
          <a:xfrm>
            <a:off x="3390007" y="4869008"/>
            <a:ext cx="841045" cy="871525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b="1" dirty="0" smtClean="0">
                <a:latin typeface="+mn-ea"/>
                <a:cs typeface="Calibri" panose="020F0502020204030204" pitchFamily="34" charset="0"/>
              </a:rPr>
              <a:t>배재정 </a:t>
            </a:r>
            <a:r>
              <a:rPr lang="ko-KR" altLang="en-US" sz="900" b="1" dirty="0" smtClean="0">
                <a:latin typeface="+mn-ea"/>
                <a:cs typeface="Calibri" panose="020F0502020204030204" pitchFamily="34" charset="0"/>
              </a:rPr>
              <a:t>팀장</a:t>
            </a:r>
            <a:endParaRPr lang="en-US" altLang="ko-KR" sz="900" b="1" dirty="0" smtClean="0">
              <a:latin typeface="+mn-ea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b="1" dirty="0" smtClean="0">
                <a:latin typeface="+mn-ea"/>
                <a:cs typeface="Calibri" panose="020F0502020204030204" pitchFamily="34" charset="0"/>
              </a:rPr>
              <a:t>김성수 과장</a:t>
            </a:r>
            <a:endParaRPr lang="en-US" altLang="ko-KR" sz="900" b="1" dirty="0" smtClean="0">
              <a:latin typeface="+mn-ea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b="1" dirty="0" smtClean="0">
                <a:latin typeface="+mn-ea"/>
                <a:cs typeface="Calibri" panose="020F0502020204030204" pitchFamily="34" charset="0"/>
              </a:rPr>
              <a:t>형성현 대리</a:t>
            </a:r>
            <a:endParaRPr lang="ko-KR" altLang="en-US" sz="900" b="1" dirty="0">
              <a:latin typeface="+mn-ea"/>
              <a:cs typeface="Calibri" panose="020F0502020204030204" pitchFamily="34" charset="0"/>
            </a:endParaRP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7FE1A910-5D8A-448C-A041-F5248C3934D7}"/>
              </a:ext>
            </a:extLst>
          </p:cNvPr>
          <p:cNvCxnSpPr>
            <a:cxnSpLocks/>
          </p:cNvCxnSpPr>
          <p:nvPr/>
        </p:nvCxnSpPr>
        <p:spPr>
          <a:xfrm>
            <a:off x="802272" y="4712166"/>
            <a:ext cx="0" cy="152711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771824B8-0611-4FC8-8DD4-7B7456E54F7F}"/>
              </a:ext>
            </a:extLst>
          </p:cNvPr>
          <p:cNvCxnSpPr>
            <a:cxnSpLocks/>
          </p:cNvCxnSpPr>
          <p:nvPr/>
        </p:nvCxnSpPr>
        <p:spPr>
          <a:xfrm>
            <a:off x="2418582" y="4722268"/>
            <a:ext cx="0" cy="152711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DAB104D8-00AE-424C-8431-5631A0BA3F76}"/>
              </a:ext>
            </a:extLst>
          </p:cNvPr>
          <p:cNvCxnSpPr>
            <a:cxnSpLocks/>
          </p:cNvCxnSpPr>
          <p:nvPr/>
        </p:nvCxnSpPr>
        <p:spPr>
          <a:xfrm>
            <a:off x="3831722" y="4726320"/>
            <a:ext cx="0" cy="152711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21">
            <a:extLst>
              <a:ext uri="{FF2B5EF4-FFF2-40B4-BE49-F238E27FC236}">
                <a16:creationId xmlns:a16="http://schemas.microsoft.com/office/drawing/2014/main" id="{455BC780-4489-4F47-A87A-16938818914F}"/>
              </a:ext>
            </a:extLst>
          </p:cNvPr>
          <p:cNvSpPr/>
          <p:nvPr/>
        </p:nvSpPr>
        <p:spPr>
          <a:xfrm>
            <a:off x="4701761" y="1577316"/>
            <a:ext cx="4325582" cy="474035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+mn-ea"/>
            </a:endParaRPr>
          </a:p>
        </p:txBody>
      </p:sp>
      <p:sp>
        <p:nvSpPr>
          <p:cNvPr id="152" name="Rectangle 1">
            <a:extLst>
              <a:ext uri="{FF2B5EF4-FFF2-40B4-BE49-F238E27FC236}">
                <a16:creationId xmlns:a16="http://schemas.microsoft.com/office/drawing/2014/main" id="{A4FC2193-E53D-4E53-8261-BBFCE4BEB09B}"/>
              </a:ext>
            </a:extLst>
          </p:cNvPr>
          <p:cNvSpPr/>
          <p:nvPr/>
        </p:nvSpPr>
        <p:spPr>
          <a:xfrm>
            <a:off x="4648722" y="1501489"/>
            <a:ext cx="4325583" cy="4740357"/>
          </a:xfrm>
          <a:custGeom>
            <a:avLst/>
            <a:gdLst>
              <a:gd name="connsiteX0" fmla="*/ 0 w 5202754"/>
              <a:gd name="connsiteY0" fmla="*/ 0 h 4572000"/>
              <a:gd name="connsiteX1" fmla="*/ 5202754 w 5202754"/>
              <a:gd name="connsiteY1" fmla="*/ 0 h 4572000"/>
              <a:gd name="connsiteX2" fmla="*/ 5202754 w 5202754"/>
              <a:gd name="connsiteY2" fmla="*/ 4572000 h 4572000"/>
              <a:gd name="connsiteX3" fmla="*/ 0 w 5202754"/>
              <a:gd name="connsiteY3" fmla="*/ 4572000 h 4572000"/>
              <a:gd name="connsiteX4" fmla="*/ 0 w 5202754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2754" h="4572000">
                <a:moveTo>
                  <a:pt x="0" y="0"/>
                </a:moveTo>
                <a:lnTo>
                  <a:pt x="5202754" y="0"/>
                </a:lnTo>
                <a:lnTo>
                  <a:pt x="5202754" y="4572000"/>
                </a:lnTo>
                <a:lnTo>
                  <a:pt x="0" y="4572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+mn-ea"/>
            </a:endParaRPr>
          </a:p>
        </p:txBody>
      </p:sp>
      <p:sp>
        <p:nvSpPr>
          <p:cNvPr id="150" name="Freeform 20">
            <a:extLst>
              <a:ext uri="{FF2B5EF4-FFF2-40B4-BE49-F238E27FC236}">
                <a16:creationId xmlns:a16="http://schemas.microsoft.com/office/drawing/2014/main" id="{9CC5BFCB-3662-4527-B37A-A215F65C6512}"/>
              </a:ext>
            </a:extLst>
          </p:cNvPr>
          <p:cNvSpPr/>
          <p:nvPr/>
        </p:nvSpPr>
        <p:spPr>
          <a:xfrm>
            <a:off x="4648723" y="1684335"/>
            <a:ext cx="1426736" cy="423676"/>
          </a:xfrm>
          <a:custGeom>
            <a:avLst/>
            <a:gdLst>
              <a:gd name="connsiteX0" fmla="*/ 12386 w 3852419"/>
              <a:gd name="connsiteY0" fmla="*/ 0 h 425302"/>
              <a:gd name="connsiteX1" fmla="*/ 3639768 w 3852419"/>
              <a:gd name="connsiteY1" fmla="*/ 0 h 425302"/>
              <a:gd name="connsiteX2" fmla="*/ 3852419 w 3852419"/>
              <a:gd name="connsiteY2" fmla="*/ 212651 h 425302"/>
              <a:gd name="connsiteX3" fmla="*/ 3639768 w 3852419"/>
              <a:gd name="connsiteY3" fmla="*/ 425302 h 425302"/>
              <a:gd name="connsiteX4" fmla="*/ 12386 w 3852419"/>
              <a:gd name="connsiteY4" fmla="*/ 425302 h 425302"/>
              <a:gd name="connsiteX5" fmla="*/ 0 w 3852419"/>
              <a:gd name="connsiteY5" fmla="*/ 424054 h 425302"/>
              <a:gd name="connsiteX6" fmla="*/ 0 w 3852419"/>
              <a:gd name="connsiteY6" fmla="*/ 1249 h 42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52419" h="425302">
                <a:moveTo>
                  <a:pt x="12386" y="0"/>
                </a:moveTo>
                <a:lnTo>
                  <a:pt x="3639768" y="0"/>
                </a:lnTo>
                <a:cubicBezTo>
                  <a:pt x="3757212" y="0"/>
                  <a:pt x="3852419" y="95207"/>
                  <a:pt x="3852419" y="212651"/>
                </a:cubicBezTo>
                <a:cubicBezTo>
                  <a:pt x="3852419" y="330095"/>
                  <a:pt x="3757212" y="425302"/>
                  <a:pt x="3639768" y="425302"/>
                </a:cubicBezTo>
                <a:lnTo>
                  <a:pt x="12386" y="425302"/>
                </a:lnTo>
                <a:lnTo>
                  <a:pt x="0" y="424054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smtClean="0">
                <a:latin typeface="+mn-ea"/>
              </a:rPr>
              <a:t>연구 개발 분야</a:t>
            </a:r>
            <a:endParaRPr lang="ko-KR" altLang="en-US" sz="1350" dirty="0">
              <a:latin typeface="+mn-ea"/>
            </a:endParaRPr>
          </a:p>
        </p:txBody>
      </p:sp>
      <p:sp>
        <p:nvSpPr>
          <p:cNvPr id="95" name="Oval 5">
            <a:extLst>
              <a:ext uri="{FF2B5EF4-FFF2-40B4-BE49-F238E27FC236}">
                <a16:creationId xmlns:a16="http://schemas.microsoft.com/office/drawing/2014/main" id="{C8464D1B-4512-4240-86A4-8A5F752D0BF2}"/>
              </a:ext>
            </a:extLst>
          </p:cNvPr>
          <p:cNvSpPr/>
          <p:nvPr/>
        </p:nvSpPr>
        <p:spPr>
          <a:xfrm>
            <a:off x="5821893" y="2377414"/>
            <a:ext cx="887037" cy="1074692"/>
          </a:xfrm>
          <a:prstGeom prst="ellipse">
            <a:avLst/>
          </a:prstGeom>
          <a:noFill/>
          <a:ln w="1270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+mn-ea"/>
            </a:endParaRPr>
          </a:p>
        </p:txBody>
      </p:sp>
      <p:sp>
        <p:nvSpPr>
          <p:cNvPr id="96" name="Arc 1">
            <a:extLst>
              <a:ext uri="{FF2B5EF4-FFF2-40B4-BE49-F238E27FC236}">
                <a16:creationId xmlns:a16="http://schemas.microsoft.com/office/drawing/2014/main" id="{D29CAAB5-99FC-4500-9E21-92CAC9294907}"/>
              </a:ext>
            </a:extLst>
          </p:cNvPr>
          <p:cNvSpPr/>
          <p:nvPr/>
        </p:nvSpPr>
        <p:spPr>
          <a:xfrm>
            <a:off x="5821893" y="2377414"/>
            <a:ext cx="887037" cy="1074692"/>
          </a:xfrm>
          <a:prstGeom prst="arc">
            <a:avLst>
              <a:gd name="adj1" fmla="val 9232456"/>
              <a:gd name="adj2" fmla="val 16147697"/>
            </a:avLst>
          </a:prstGeom>
          <a:ln w="127000">
            <a:solidFill>
              <a:srgbClr val="004E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+mn-ea"/>
            </a:endParaRPr>
          </a:p>
        </p:txBody>
      </p:sp>
      <p:sp>
        <p:nvSpPr>
          <p:cNvPr id="97" name="Oval 9">
            <a:extLst>
              <a:ext uri="{FF2B5EF4-FFF2-40B4-BE49-F238E27FC236}">
                <a16:creationId xmlns:a16="http://schemas.microsoft.com/office/drawing/2014/main" id="{88256D2E-2CE9-43D5-B26B-75C66AAC6E84}"/>
              </a:ext>
            </a:extLst>
          </p:cNvPr>
          <p:cNvSpPr/>
          <p:nvPr/>
        </p:nvSpPr>
        <p:spPr>
          <a:xfrm>
            <a:off x="6885746" y="2377414"/>
            <a:ext cx="887037" cy="1074692"/>
          </a:xfrm>
          <a:prstGeom prst="ellipse">
            <a:avLst/>
          </a:prstGeom>
          <a:noFill/>
          <a:ln w="1270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+mn-ea"/>
            </a:endParaRPr>
          </a:p>
        </p:txBody>
      </p:sp>
      <p:sp>
        <p:nvSpPr>
          <p:cNvPr id="98" name="Arc 11">
            <a:extLst>
              <a:ext uri="{FF2B5EF4-FFF2-40B4-BE49-F238E27FC236}">
                <a16:creationId xmlns:a16="http://schemas.microsoft.com/office/drawing/2014/main" id="{A5E45496-9685-44F1-8CF0-16DDD2C6AE0F}"/>
              </a:ext>
            </a:extLst>
          </p:cNvPr>
          <p:cNvSpPr/>
          <p:nvPr/>
        </p:nvSpPr>
        <p:spPr>
          <a:xfrm>
            <a:off x="6885746" y="2377414"/>
            <a:ext cx="887037" cy="1074692"/>
          </a:xfrm>
          <a:prstGeom prst="arc">
            <a:avLst>
              <a:gd name="adj1" fmla="val 1123053"/>
              <a:gd name="adj2" fmla="val 9940047"/>
            </a:avLst>
          </a:prstGeom>
          <a:ln w="127000">
            <a:solidFill>
              <a:srgbClr val="004E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+mn-ea"/>
            </a:endParaRPr>
          </a:p>
        </p:txBody>
      </p:sp>
      <p:sp>
        <p:nvSpPr>
          <p:cNvPr id="99" name="Oval 13">
            <a:extLst>
              <a:ext uri="{FF2B5EF4-FFF2-40B4-BE49-F238E27FC236}">
                <a16:creationId xmlns:a16="http://schemas.microsoft.com/office/drawing/2014/main" id="{B643C5A7-1F6A-4F17-8429-8F4032680883}"/>
              </a:ext>
            </a:extLst>
          </p:cNvPr>
          <p:cNvSpPr/>
          <p:nvPr/>
        </p:nvSpPr>
        <p:spPr>
          <a:xfrm>
            <a:off x="8016974" y="2377414"/>
            <a:ext cx="887037" cy="1074692"/>
          </a:xfrm>
          <a:prstGeom prst="ellipse">
            <a:avLst/>
          </a:prstGeom>
          <a:noFill/>
          <a:ln w="1270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+mn-ea"/>
            </a:endParaRPr>
          </a:p>
        </p:txBody>
      </p:sp>
      <p:sp>
        <p:nvSpPr>
          <p:cNvPr id="100" name="Arc 14">
            <a:extLst>
              <a:ext uri="{FF2B5EF4-FFF2-40B4-BE49-F238E27FC236}">
                <a16:creationId xmlns:a16="http://schemas.microsoft.com/office/drawing/2014/main" id="{86A35664-D18E-4431-A59A-E6E90E65AED5}"/>
              </a:ext>
            </a:extLst>
          </p:cNvPr>
          <p:cNvSpPr/>
          <p:nvPr/>
        </p:nvSpPr>
        <p:spPr>
          <a:xfrm>
            <a:off x="8016974" y="2377414"/>
            <a:ext cx="887037" cy="1074692"/>
          </a:xfrm>
          <a:prstGeom prst="arc">
            <a:avLst>
              <a:gd name="adj1" fmla="val 16200000"/>
              <a:gd name="adj2" fmla="val 948400"/>
            </a:avLst>
          </a:prstGeom>
          <a:ln w="127000">
            <a:solidFill>
              <a:srgbClr val="004E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+mn-ea"/>
            </a:endParaRPr>
          </a:p>
        </p:txBody>
      </p:sp>
      <p:grpSp>
        <p:nvGrpSpPr>
          <p:cNvPr id="103" name="Group 28">
            <a:extLst>
              <a:ext uri="{FF2B5EF4-FFF2-40B4-BE49-F238E27FC236}">
                <a16:creationId xmlns:a16="http://schemas.microsoft.com/office/drawing/2014/main" id="{CC9A203F-D91B-4D5D-BD01-8379FD52769A}"/>
              </a:ext>
            </a:extLst>
          </p:cNvPr>
          <p:cNvGrpSpPr/>
          <p:nvPr/>
        </p:nvGrpSpPr>
        <p:grpSpPr>
          <a:xfrm>
            <a:off x="5733606" y="3669840"/>
            <a:ext cx="1063120" cy="515238"/>
            <a:chOff x="1540234" y="4836405"/>
            <a:chExt cx="2557135" cy="1022908"/>
          </a:xfrm>
        </p:grpSpPr>
        <p:sp>
          <p:nvSpPr>
            <p:cNvPr id="130" name="Double Bracket 24">
              <a:extLst>
                <a:ext uri="{FF2B5EF4-FFF2-40B4-BE49-F238E27FC236}">
                  <a16:creationId xmlns:a16="http://schemas.microsoft.com/office/drawing/2014/main" id="{2D5341CB-10C0-4B4B-8D72-C003B522EE3E}"/>
                </a:ext>
              </a:extLst>
            </p:cNvPr>
            <p:cNvSpPr/>
            <p:nvPr/>
          </p:nvSpPr>
          <p:spPr>
            <a:xfrm>
              <a:off x="1639677" y="4836405"/>
              <a:ext cx="2359446" cy="1022908"/>
            </a:xfrm>
            <a:prstGeom prst="bracketPair">
              <a:avLst/>
            </a:prstGeom>
            <a:ln w="25400">
              <a:solidFill>
                <a:srgbClr val="004E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+mn-ea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64763B59-3D3D-47D1-9DBA-7E13F9FE5EE0}"/>
                </a:ext>
              </a:extLst>
            </p:cNvPr>
            <p:cNvSpPr txBox="1"/>
            <p:nvPr/>
          </p:nvSpPr>
          <p:spPr>
            <a:xfrm>
              <a:off x="1540234" y="5052784"/>
              <a:ext cx="2557135" cy="549929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>
                <a:buClr>
                  <a:schemeClr val="tx1">
                    <a:lumMod val="85000"/>
                    <a:lumOff val="15000"/>
                  </a:schemeClr>
                </a:buClr>
                <a:buSzPct val="105000"/>
              </a:pPr>
              <a:r>
                <a:rPr lang="ko-KR" altLang="en-US" sz="1200" b="1" dirty="0" err="1">
                  <a:solidFill>
                    <a:srgbClr val="004E8F"/>
                  </a:solidFill>
                  <a:latin typeface="+mn-ea"/>
                </a:rPr>
                <a:t>열제어</a:t>
              </a:r>
              <a:r>
                <a:rPr lang="ko-KR" altLang="en-US" sz="1200" b="1" dirty="0">
                  <a:solidFill>
                    <a:srgbClr val="004E8F"/>
                  </a:solidFill>
                  <a:latin typeface="+mn-ea"/>
                </a:rPr>
                <a:t> 장비</a:t>
              </a:r>
              <a:endParaRPr lang="en-US" altLang="ko-KR" sz="1200" b="1" dirty="0">
                <a:solidFill>
                  <a:srgbClr val="004E8F"/>
                </a:solidFill>
                <a:latin typeface="+mn-ea"/>
              </a:endParaRPr>
            </a:p>
          </p:txBody>
        </p:sp>
      </p:grpSp>
      <p:grpSp>
        <p:nvGrpSpPr>
          <p:cNvPr id="104" name="Group 29">
            <a:extLst>
              <a:ext uri="{FF2B5EF4-FFF2-40B4-BE49-F238E27FC236}">
                <a16:creationId xmlns:a16="http://schemas.microsoft.com/office/drawing/2014/main" id="{4178A8F9-EBA9-4ED5-8667-4BB0666835DC}"/>
              </a:ext>
            </a:extLst>
          </p:cNvPr>
          <p:cNvGrpSpPr/>
          <p:nvPr/>
        </p:nvGrpSpPr>
        <p:grpSpPr>
          <a:xfrm>
            <a:off x="6793965" y="3669841"/>
            <a:ext cx="1111572" cy="515238"/>
            <a:chOff x="1531829" y="4836405"/>
            <a:chExt cx="2673677" cy="1022908"/>
          </a:xfrm>
        </p:grpSpPr>
        <p:sp>
          <p:nvSpPr>
            <p:cNvPr id="128" name="Double Bracket 30">
              <a:extLst>
                <a:ext uri="{FF2B5EF4-FFF2-40B4-BE49-F238E27FC236}">
                  <a16:creationId xmlns:a16="http://schemas.microsoft.com/office/drawing/2014/main" id="{D56616C0-356A-4B1A-A145-3890D0C0C22B}"/>
                </a:ext>
              </a:extLst>
            </p:cNvPr>
            <p:cNvSpPr/>
            <p:nvPr/>
          </p:nvSpPr>
          <p:spPr>
            <a:xfrm>
              <a:off x="1639676" y="4836405"/>
              <a:ext cx="2359445" cy="1022908"/>
            </a:xfrm>
            <a:prstGeom prst="bracketPair">
              <a:avLst/>
            </a:prstGeom>
            <a:ln w="25400">
              <a:solidFill>
                <a:srgbClr val="004E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+mn-ea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A8BF2F4-FDE5-43EC-AA08-061849AC59FE}"/>
                </a:ext>
              </a:extLst>
            </p:cNvPr>
            <p:cNvSpPr txBox="1"/>
            <p:nvPr/>
          </p:nvSpPr>
          <p:spPr>
            <a:xfrm>
              <a:off x="1531829" y="5065528"/>
              <a:ext cx="2673677" cy="549929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>
                <a:buClr>
                  <a:schemeClr val="tx1">
                    <a:lumMod val="85000"/>
                    <a:lumOff val="15000"/>
                  </a:schemeClr>
                </a:buClr>
                <a:buSzPct val="105000"/>
              </a:pPr>
              <a:r>
                <a:rPr lang="ko-KR" altLang="en-US" sz="1200" b="1" dirty="0" smtClean="0">
                  <a:solidFill>
                    <a:srgbClr val="004E8F"/>
                  </a:solidFill>
                  <a:latin typeface="+mn-ea"/>
                </a:rPr>
                <a:t>장비자동제어</a:t>
              </a:r>
              <a:endParaRPr lang="en-US" altLang="ko-KR" sz="1200" b="1" dirty="0">
                <a:solidFill>
                  <a:srgbClr val="004E8F"/>
                </a:solidFill>
                <a:latin typeface="+mn-ea"/>
              </a:endParaRPr>
            </a:p>
          </p:txBody>
        </p:sp>
      </p:grpSp>
      <p:grpSp>
        <p:nvGrpSpPr>
          <p:cNvPr id="105" name="Group 34">
            <a:extLst>
              <a:ext uri="{FF2B5EF4-FFF2-40B4-BE49-F238E27FC236}">
                <a16:creationId xmlns:a16="http://schemas.microsoft.com/office/drawing/2014/main" id="{F79F84E8-5B56-4709-9E37-6747889472BF}"/>
              </a:ext>
            </a:extLst>
          </p:cNvPr>
          <p:cNvGrpSpPr/>
          <p:nvPr/>
        </p:nvGrpSpPr>
        <p:grpSpPr>
          <a:xfrm>
            <a:off x="7970030" y="3669844"/>
            <a:ext cx="980933" cy="515239"/>
            <a:chOff x="1639676" y="4836405"/>
            <a:chExt cx="2359447" cy="1022908"/>
          </a:xfrm>
        </p:grpSpPr>
        <p:sp>
          <p:nvSpPr>
            <p:cNvPr id="126" name="Double Bracket 35">
              <a:extLst>
                <a:ext uri="{FF2B5EF4-FFF2-40B4-BE49-F238E27FC236}">
                  <a16:creationId xmlns:a16="http://schemas.microsoft.com/office/drawing/2014/main" id="{CCF3AF9D-CEB4-446F-B3B6-BB33ED92607F}"/>
                </a:ext>
              </a:extLst>
            </p:cNvPr>
            <p:cNvSpPr/>
            <p:nvPr/>
          </p:nvSpPr>
          <p:spPr>
            <a:xfrm>
              <a:off x="1639677" y="4836405"/>
              <a:ext cx="2359446" cy="1022908"/>
            </a:xfrm>
            <a:prstGeom prst="bracketPair">
              <a:avLst/>
            </a:prstGeom>
            <a:ln w="25400">
              <a:solidFill>
                <a:srgbClr val="004E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+mn-ea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F53E498-305B-4868-936C-23DA269B9F2F}"/>
                </a:ext>
              </a:extLst>
            </p:cNvPr>
            <p:cNvSpPr txBox="1"/>
            <p:nvPr/>
          </p:nvSpPr>
          <p:spPr>
            <a:xfrm>
              <a:off x="1639676" y="5065519"/>
              <a:ext cx="2339507" cy="549928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>
                <a:buClr>
                  <a:schemeClr val="tx1">
                    <a:lumMod val="85000"/>
                    <a:lumOff val="15000"/>
                  </a:schemeClr>
                </a:buClr>
                <a:buSzPct val="105000"/>
              </a:pPr>
              <a:r>
                <a:rPr lang="ko-KR" altLang="en-US" sz="1200" b="1" dirty="0">
                  <a:solidFill>
                    <a:srgbClr val="004E8F"/>
                  </a:solidFill>
                  <a:latin typeface="+mn-ea"/>
                </a:rPr>
                <a:t>기술컨설팅</a:t>
              </a:r>
              <a:endParaRPr lang="en-US" altLang="ko-KR" sz="1200" b="1" dirty="0">
                <a:solidFill>
                  <a:srgbClr val="004E8F"/>
                </a:solidFill>
                <a:latin typeface="+mn-ea"/>
              </a:endParaRPr>
            </a:p>
          </p:txBody>
        </p:sp>
      </p:grpSp>
      <p:grpSp>
        <p:nvGrpSpPr>
          <p:cNvPr id="106" name="Group 41">
            <a:extLst>
              <a:ext uri="{FF2B5EF4-FFF2-40B4-BE49-F238E27FC236}">
                <a16:creationId xmlns:a16="http://schemas.microsoft.com/office/drawing/2014/main" id="{A053BD50-C14F-4C22-BC67-02BBAE83B30B}"/>
              </a:ext>
            </a:extLst>
          </p:cNvPr>
          <p:cNvGrpSpPr/>
          <p:nvPr/>
        </p:nvGrpSpPr>
        <p:grpSpPr>
          <a:xfrm>
            <a:off x="8212077" y="2600655"/>
            <a:ext cx="496831" cy="628208"/>
            <a:chOff x="4021138" y="1814513"/>
            <a:chExt cx="669925" cy="763588"/>
          </a:xfrm>
          <a:solidFill>
            <a:srgbClr val="004E8F"/>
          </a:solidFill>
        </p:grpSpPr>
        <p:sp>
          <p:nvSpPr>
            <p:cNvPr id="116" name="Freeform 42">
              <a:extLst>
                <a:ext uri="{FF2B5EF4-FFF2-40B4-BE49-F238E27FC236}">
                  <a16:creationId xmlns:a16="http://schemas.microsoft.com/office/drawing/2014/main" id="{41E3B480-429D-482B-BEC9-A18AAE701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latin typeface="+mn-ea"/>
              </a:endParaRPr>
            </a:p>
          </p:txBody>
        </p:sp>
        <p:sp>
          <p:nvSpPr>
            <p:cNvPr id="117" name="Rectangle 43">
              <a:extLst>
                <a:ext uri="{FF2B5EF4-FFF2-40B4-BE49-F238E27FC236}">
                  <a16:creationId xmlns:a16="http://schemas.microsoft.com/office/drawing/2014/main" id="{37465AF0-2B2B-48EA-808D-D5BD74DDFF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latin typeface="+mn-ea"/>
              </a:endParaRPr>
            </a:p>
          </p:txBody>
        </p:sp>
        <p:sp>
          <p:nvSpPr>
            <p:cNvPr id="118" name="Freeform 44">
              <a:extLst>
                <a:ext uri="{FF2B5EF4-FFF2-40B4-BE49-F238E27FC236}">
                  <a16:creationId xmlns:a16="http://schemas.microsoft.com/office/drawing/2014/main" id="{89D48A06-52F3-4584-BBF2-D21928FFF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latin typeface="+mn-ea"/>
              </a:endParaRPr>
            </a:p>
          </p:txBody>
        </p:sp>
        <p:sp>
          <p:nvSpPr>
            <p:cNvPr id="119" name="Freeform 45">
              <a:extLst>
                <a:ext uri="{FF2B5EF4-FFF2-40B4-BE49-F238E27FC236}">
                  <a16:creationId xmlns:a16="http://schemas.microsoft.com/office/drawing/2014/main" id="{B061F725-88FD-42ED-8930-9AE3CF6B4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latin typeface="+mn-ea"/>
              </a:endParaRPr>
            </a:p>
          </p:txBody>
        </p:sp>
        <p:sp>
          <p:nvSpPr>
            <p:cNvPr id="120" name="Rectangle 46">
              <a:extLst>
                <a:ext uri="{FF2B5EF4-FFF2-40B4-BE49-F238E27FC236}">
                  <a16:creationId xmlns:a16="http://schemas.microsoft.com/office/drawing/2014/main" id="{16C7B7AA-0914-4DBB-A48C-0E5DE36C0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latin typeface="+mn-ea"/>
              </a:endParaRPr>
            </a:p>
          </p:txBody>
        </p:sp>
        <p:sp>
          <p:nvSpPr>
            <p:cNvPr id="121" name="Rectangle 47">
              <a:extLst>
                <a:ext uri="{FF2B5EF4-FFF2-40B4-BE49-F238E27FC236}">
                  <a16:creationId xmlns:a16="http://schemas.microsoft.com/office/drawing/2014/main" id="{D42616C3-BAE1-487D-AF93-A362C24E1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latin typeface="+mn-ea"/>
              </a:endParaRPr>
            </a:p>
          </p:txBody>
        </p:sp>
        <p:sp>
          <p:nvSpPr>
            <p:cNvPr id="122" name="Freeform 48">
              <a:extLst>
                <a:ext uri="{FF2B5EF4-FFF2-40B4-BE49-F238E27FC236}">
                  <a16:creationId xmlns:a16="http://schemas.microsoft.com/office/drawing/2014/main" id="{E246DE34-6F67-4FA3-84BE-A52B74189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latin typeface="+mn-ea"/>
              </a:endParaRPr>
            </a:p>
          </p:txBody>
        </p:sp>
        <p:sp>
          <p:nvSpPr>
            <p:cNvPr id="123" name="Freeform 49">
              <a:extLst>
                <a:ext uri="{FF2B5EF4-FFF2-40B4-BE49-F238E27FC236}">
                  <a16:creationId xmlns:a16="http://schemas.microsoft.com/office/drawing/2014/main" id="{36F0CDEA-4AF5-414F-ABAF-AD2238C6A3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latin typeface="+mn-ea"/>
              </a:endParaRPr>
            </a:p>
          </p:txBody>
        </p:sp>
        <p:sp>
          <p:nvSpPr>
            <p:cNvPr id="124" name="Freeform 50">
              <a:extLst>
                <a:ext uri="{FF2B5EF4-FFF2-40B4-BE49-F238E27FC236}">
                  <a16:creationId xmlns:a16="http://schemas.microsoft.com/office/drawing/2014/main" id="{18BDAD03-19E2-4FC1-AD90-11DEC4B067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latin typeface="+mn-ea"/>
              </a:endParaRPr>
            </a:p>
          </p:txBody>
        </p:sp>
        <p:sp>
          <p:nvSpPr>
            <p:cNvPr id="125" name="Freeform 51">
              <a:extLst>
                <a:ext uri="{FF2B5EF4-FFF2-40B4-BE49-F238E27FC236}">
                  <a16:creationId xmlns:a16="http://schemas.microsoft.com/office/drawing/2014/main" id="{01149B57-796C-4BC2-BC01-D2F2EE172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latin typeface="+mn-ea"/>
              </a:endParaRPr>
            </a:p>
          </p:txBody>
        </p:sp>
      </p:grpSp>
      <p:pic>
        <p:nvPicPr>
          <p:cNvPr id="107" name="그림 106" descr="개체, 시계, 측정기이(가) 표시된 사진&#10;&#10;자동 생성된 설명">
            <a:extLst>
              <a:ext uri="{FF2B5EF4-FFF2-40B4-BE49-F238E27FC236}">
                <a16:creationId xmlns:a16="http://schemas.microsoft.com/office/drawing/2014/main" id="{674E6D88-A16F-4E1E-A177-F672BC4A0F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959" y="2520607"/>
            <a:ext cx="606003" cy="747075"/>
          </a:xfrm>
          <a:prstGeom prst="rect">
            <a:avLst/>
          </a:prstGeom>
        </p:spPr>
      </p:pic>
      <p:grpSp>
        <p:nvGrpSpPr>
          <p:cNvPr id="108" name="Group 267">
            <a:extLst>
              <a:ext uri="{FF2B5EF4-FFF2-40B4-BE49-F238E27FC236}">
                <a16:creationId xmlns:a16="http://schemas.microsoft.com/office/drawing/2014/main" id="{5011C369-4361-4FB1-BBDF-75E3C5D09E42}"/>
              </a:ext>
            </a:extLst>
          </p:cNvPr>
          <p:cNvGrpSpPr/>
          <p:nvPr/>
        </p:nvGrpSpPr>
        <p:grpSpPr>
          <a:xfrm>
            <a:off x="7039282" y="2591850"/>
            <a:ext cx="533252" cy="590367"/>
            <a:chOff x="2835275" y="3127375"/>
            <a:chExt cx="744538" cy="704850"/>
          </a:xfrm>
          <a:solidFill>
            <a:srgbClr val="004E8F"/>
          </a:solidFill>
        </p:grpSpPr>
        <p:sp>
          <p:nvSpPr>
            <p:cNvPr id="109" name="Freeform 268">
              <a:extLst>
                <a:ext uri="{FF2B5EF4-FFF2-40B4-BE49-F238E27FC236}">
                  <a16:creationId xmlns:a16="http://schemas.microsoft.com/office/drawing/2014/main" id="{5B3CEAED-42E8-4C8E-A3E8-01A5D6194A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5275" y="3324225"/>
              <a:ext cx="504825" cy="508000"/>
            </a:xfrm>
            <a:custGeom>
              <a:avLst/>
              <a:gdLst>
                <a:gd name="T0" fmla="*/ 284 w 318"/>
                <a:gd name="T1" fmla="*/ 55 h 320"/>
                <a:gd name="T2" fmla="*/ 253 w 318"/>
                <a:gd name="T3" fmla="*/ 61 h 320"/>
                <a:gd name="T4" fmla="*/ 195 w 318"/>
                <a:gd name="T5" fmla="*/ 28 h 320"/>
                <a:gd name="T6" fmla="*/ 185 w 318"/>
                <a:gd name="T7" fmla="*/ 0 h 320"/>
                <a:gd name="T8" fmla="*/ 125 w 318"/>
                <a:gd name="T9" fmla="*/ 27 h 320"/>
                <a:gd name="T10" fmla="*/ 55 w 318"/>
                <a:gd name="T11" fmla="*/ 36 h 320"/>
                <a:gd name="T12" fmla="*/ 57 w 318"/>
                <a:gd name="T13" fmla="*/ 66 h 320"/>
                <a:gd name="T14" fmla="*/ 25 w 318"/>
                <a:gd name="T15" fmla="*/ 120 h 320"/>
                <a:gd name="T16" fmla="*/ 0 w 318"/>
                <a:gd name="T17" fmla="*/ 135 h 320"/>
                <a:gd name="T18" fmla="*/ 20 w 318"/>
                <a:gd name="T19" fmla="*/ 192 h 320"/>
                <a:gd name="T20" fmla="*/ 35 w 318"/>
                <a:gd name="T21" fmla="*/ 264 h 320"/>
                <a:gd name="T22" fmla="*/ 64 w 318"/>
                <a:gd name="T23" fmla="*/ 268 h 320"/>
                <a:gd name="T24" fmla="*/ 116 w 318"/>
                <a:gd name="T25" fmla="*/ 298 h 320"/>
                <a:gd name="T26" fmla="*/ 135 w 318"/>
                <a:gd name="T27" fmla="*/ 320 h 320"/>
                <a:gd name="T28" fmla="*/ 192 w 318"/>
                <a:gd name="T29" fmla="*/ 300 h 320"/>
                <a:gd name="T30" fmla="*/ 263 w 318"/>
                <a:gd name="T31" fmla="*/ 284 h 320"/>
                <a:gd name="T32" fmla="*/ 264 w 318"/>
                <a:gd name="T33" fmla="*/ 255 h 320"/>
                <a:gd name="T34" fmla="*/ 294 w 318"/>
                <a:gd name="T35" fmla="*/ 199 h 320"/>
                <a:gd name="T36" fmla="*/ 318 w 318"/>
                <a:gd name="T37" fmla="*/ 185 h 320"/>
                <a:gd name="T38" fmla="*/ 293 w 318"/>
                <a:gd name="T39" fmla="*/ 126 h 320"/>
                <a:gd name="T40" fmla="*/ 304 w 318"/>
                <a:gd name="T41" fmla="*/ 173 h 320"/>
                <a:gd name="T42" fmla="*/ 283 w 318"/>
                <a:gd name="T43" fmla="*/ 183 h 320"/>
                <a:gd name="T44" fmla="*/ 294 w 318"/>
                <a:gd name="T45" fmla="*/ 218 h 320"/>
                <a:gd name="T46" fmla="*/ 257 w 318"/>
                <a:gd name="T47" fmla="*/ 242 h 320"/>
                <a:gd name="T48" fmla="*/ 244 w 318"/>
                <a:gd name="T49" fmla="*/ 256 h 320"/>
                <a:gd name="T50" fmla="*/ 220 w 318"/>
                <a:gd name="T51" fmla="*/ 293 h 320"/>
                <a:gd name="T52" fmla="*/ 204 w 318"/>
                <a:gd name="T53" fmla="*/ 281 h 320"/>
                <a:gd name="T54" fmla="*/ 180 w 318"/>
                <a:gd name="T55" fmla="*/ 288 h 320"/>
                <a:gd name="T56" fmla="*/ 142 w 318"/>
                <a:gd name="T57" fmla="*/ 290 h 320"/>
                <a:gd name="T58" fmla="*/ 127 w 318"/>
                <a:gd name="T59" fmla="*/ 286 h 320"/>
                <a:gd name="T60" fmla="*/ 101 w 318"/>
                <a:gd name="T61" fmla="*/ 294 h 320"/>
                <a:gd name="T62" fmla="*/ 77 w 318"/>
                <a:gd name="T63" fmla="*/ 260 h 320"/>
                <a:gd name="T64" fmla="*/ 61 w 318"/>
                <a:gd name="T65" fmla="*/ 245 h 320"/>
                <a:gd name="T66" fmla="*/ 27 w 318"/>
                <a:gd name="T67" fmla="*/ 220 h 320"/>
                <a:gd name="T68" fmla="*/ 38 w 318"/>
                <a:gd name="T69" fmla="*/ 204 h 320"/>
                <a:gd name="T70" fmla="*/ 32 w 318"/>
                <a:gd name="T71" fmla="*/ 180 h 320"/>
                <a:gd name="T72" fmla="*/ 33 w 318"/>
                <a:gd name="T73" fmla="*/ 143 h 320"/>
                <a:gd name="T74" fmla="*/ 37 w 318"/>
                <a:gd name="T75" fmla="*/ 129 h 320"/>
                <a:gd name="T76" fmla="*/ 25 w 318"/>
                <a:gd name="T77" fmla="*/ 102 h 320"/>
                <a:gd name="T78" fmla="*/ 65 w 318"/>
                <a:gd name="T79" fmla="*/ 79 h 320"/>
                <a:gd name="T80" fmla="*/ 80 w 318"/>
                <a:gd name="T81" fmla="*/ 65 h 320"/>
                <a:gd name="T82" fmla="*/ 114 w 318"/>
                <a:gd name="T83" fmla="*/ 45 h 320"/>
                <a:gd name="T84" fmla="*/ 133 w 318"/>
                <a:gd name="T85" fmla="*/ 40 h 320"/>
                <a:gd name="T86" fmla="*/ 173 w 318"/>
                <a:gd name="T87" fmla="*/ 14 h 320"/>
                <a:gd name="T88" fmla="*/ 182 w 318"/>
                <a:gd name="T89" fmla="*/ 40 h 320"/>
                <a:gd name="T90" fmla="*/ 218 w 318"/>
                <a:gd name="T91" fmla="*/ 25 h 320"/>
                <a:gd name="T92" fmla="*/ 240 w 318"/>
                <a:gd name="T93" fmla="*/ 68 h 320"/>
                <a:gd name="T94" fmla="*/ 253 w 318"/>
                <a:gd name="T95" fmla="*/ 80 h 320"/>
                <a:gd name="T96" fmla="*/ 274 w 318"/>
                <a:gd name="T97" fmla="*/ 115 h 320"/>
                <a:gd name="T98" fmla="*/ 281 w 318"/>
                <a:gd name="T99" fmla="*/ 134 h 320"/>
                <a:gd name="T100" fmla="*/ 304 w 318"/>
                <a:gd name="T101" fmla="*/ 173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8" h="320">
                  <a:moveTo>
                    <a:pt x="290" y="119"/>
                  </a:moveTo>
                  <a:lnTo>
                    <a:pt x="310" y="102"/>
                  </a:lnTo>
                  <a:lnTo>
                    <a:pt x="284" y="55"/>
                  </a:lnTo>
                  <a:lnTo>
                    <a:pt x="257" y="64"/>
                  </a:lnTo>
                  <a:lnTo>
                    <a:pt x="257" y="64"/>
                  </a:lnTo>
                  <a:lnTo>
                    <a:pt x="253" y="61"/>
                  </a:lnTo>
                  <a:lnTo>
                    <a:pt x="260" y="34"/>
                  </a:lnTo>
                  <a:lnTo>
                    <a:pt x="215" y="8"/>
                  </a:lnTo>
                  <a:lnTo>
                    <a:pt x="195" y="28"/>
                  </a:lnTo>
                  <a:lnTo>
                    <a:pt x="195" y="28"/>
                  </a:lnTo>
                  <a:lnTo>
                    <a:pt x="190" y="27"/>
                  </a:lnTo>
                  <a:lnTo>
                    <a:pt x="185" y="0"/>
                  </a:lnTo>
                  <a:lnTo>
                    <a:pt x="131" y="0"/>
                  </a:lnTo>
                  <a:lnTo>
                    <a:pt x="125" y="27"/>
                  </a:lnTo>
                  <a:lnTo>
                    <a:pt x="125" y="27"/>
                  </a:lnTo>
                  <a:lnTo>
                    <a:pt x="119" y="29"/>
                  </a:lnTo>
                  <a:lnTo>
                    <a:pt x="101" y="9"/>
                  </a:lnTo>
                  <a:lnTo>
                    <a:pt x="55" y="36"/>
                  </a:lnTo>
                  <a:lnTo>
                    <a:pt x="62" y="61"/>
                  </a:lnTo>
                  <a:lnTo>
                    <a:pt x="62" y="61"/>
                  </a:lnTo>
                  <a:lnTo>
                    <a:pt x="57" y="66"/>
                  </a:lnTo>
                  <a:lnTo>
                    <a:pt x="33" y="58"/>
                  </a:lnTo>
                  <a:lnTo>
                    <a:pt x="7" y="105"/>
                  </a:lnTo>
                  <a:lnTo>
                    <a:pt x="25" y="120"/>
                  </a:lnTo>
                  <a:lnTo>
                    <a:pt x="25" y="120"/>
                  </a:lnTo>
                  <a:lnTo>
                    <a:pt x="21" y="131"/>
                  </a:lnTo>
                  <a:lnTo>
                    <a:pt x="0" y="135"/>
                  </a:lnTo>
                  <a:lnTo>
                    <a:pt x="0" y="188"/>
                  </a:lnTo>
                  <a:lnTo>
                    <a:pt x="20" y="192"/>
                  </a:lnTo>
                  <a:lnTo>
                    <a:pt x="20" y="192"/>
                  </a:lnTo>
                  <a:lnTo>
                    <a:pt x="24" y="205"/>
                  </a:lnTo>
                  <a:lnTo>
                    <a:pt x="8" y="218"/>
                  </a:lnTo>
                  <a:lnTo>
                    <a:pt x="35" y="264"/>
                  </a:lnTo>
                  <a:lnTo>
                    <a:pt x="54" y="258"/>
                  </a:lnTo>
                  <a:lnTo>
                    <a:pt x="54" y="258"/>
                  </a:lnTo>
                  <a:lnTo>
                    <a:pt x="64" y="268"/>
                  </a:lnTo>
                  <a:lnTo>
                    <a:pt x="58" y="285"/>
                  </a:lnTo>
                  <a:lnTo>
                    <a:pt x="104" y="312"/>
                  </a:lnTo>
                  <a:lnTo>
                    <a:pt x="116" y="298"/>
                  </a:lnTo>
                  <a:lnTo>
                    <a:pt x="116" y="298"/>
                  </a:lnTo>
                  <a:lnTo>
                    <a:pt x="131" y="301"/>
                  </a:lnTo>
                  <a:lnTo>
                    <a:pt x="135" y="320"/>
                  </a:lnTo>
                  <a:lnTo>
                    <a:pt x="188" y="320"/>
                  </a:lnTo>
                  <a:lnTo>
                    <a:pt x="192" y="300"/>
                  </a:lnTo>
                  <a:lnTo>
                    <a:pt x="192" y="300"/>
                  </a:lnTo>
                  <a:lnTo>
                    <a:pt x="205" y="296"/>
                  </a:lnTo>
                  <a:lnTo>
                    <a:pt x="218" y="310"/>
                  </a:lnTo>
                  <a:lnTo>
                    <a:pt x="263" y="284"/>
                  </a:lnTo>
                  <a:lnTo>
                    <a:pt x="257" y="264"/>
                  </a:lnTo>
                  <a:lnTo>
                    <a:pt x="257" y="264"/>
                  </a:lnTo>
                  <a:lnTo>
                    <a:pt x="264" y="255"/>
                  </a:lnTo>
                  <a:lnTo>
                    <a:pt x="285" y="261"/>
                  </a:lnTo>
                  <a:lnTo>
                    <a:pt x="312" y="215"/>
                  </a:lnTo>
                  <a:lnTo>
                    <a:pt x="294" y="199"/>
                  </a:lnTo>
                  <a:lnTo>
                    <a:pt x="294" y="199"/>
                  </a:lnTo>
                  <a:lnTo>
                    <a:pt x="296" y="190"/>
                  </a:lnTo>
                  <a:lnTo>
                    <a:pt x="318" y="185"/>
                  </a:lnTo>
                  <a:lnTo>
                    <a:pt x="318" y="132"/>
                  </a:lnTo>
                  <a:lnTo>
                    <a:pt x="293" y="126"/>
                  </a:lnTo>
                  <a:lnTo>
                    <a:pt x="293" y="126"/>
                  </a:lnTo>
                  <a:lnTo>
                    <a:pt x="290" y="119"/>
                  </a:lnTo>
                  <a:lnTo>
                    <a:pt x="290" y="119"/>
                  </a:lnTo>
                  <a:close/>
                  <a:moveTo>
                    <a:pt x="304" y="173"/>
                  </a:moveTo>
                  <a:lnTo>
                    <a:pt x="283" y="178"/>
                  </a:lnTo>
                  <a:lnTo>
                    <a:pt x="283" y="183"/>
                  </a:lnTo>
                  <a:lnTo>
                    <a:pt x="283" y="183"/>
                  </a:lnTo>
                  <a:lnTo>
                    <a:pt x="278" y="199"/>
                  </a:lnTo>
                  <a:lnTo>
                    <a:pt x="277" y="203"/>
                  </a:lnTo>
                  <a:lnTo>
                    <a:pt x="294" y="218"/>
                  </a:lnTo>
                  <a:lnTo>
                    <a:pt x="278" y="244"/>
                  </a:lnTo>
                  <a:lnTo>
                    <a:pt x="260" y="238"/>
                  </a:lnTo>
                  <a:lnTo>
                    <a:pt x="257" y="242"/>
                  </a:lnTo>
                  <a:lnTo>
                    <a:pt x="257" y="242"/>
                  </a:lnTo>
                  <a:lnTo>
                    <a:pt x="250" y="250"/>
                  </a:lnTo>
                  <a:lnTo>
                    <a:pt x="244" y="256"/>
                  </a:lnTo>
                  <a:lnTo>
                    <a:pt x="241" y="259"/>
                  </a:lnTo>
                  <a:lnTo>
                    <a:pt x="246" y="278"/>
                  </a:lnTo>
                  <a:lnTo>
                    <a:pt x="220" y="293"/>
                  </a:lnTo>
                  <a:lnTo>
                    <a:pt x="208" y="280"/>
                  </a:lnTo>
                  <a:lnTo>
                    <a:pt x="204" y="281"/>
                  </a:lnTo>
                  <a:lnTo>
                    <a:pt x="204" y="281"/>
                  </a:lnTo>
                  <a:lnTo>
                    <a:pt x="194" y="285"/>
                  </a:lnTo>
                  <a:lnTo>
                    <a:pt x="185" y="287"/>
                  </a:lnTo>
                  <a:lnTo>
                    <a:pt x="180" y="288"/>
                  </a:lnTo>
                  <a:lnTo>
                    <a:pt x="176" y="306"/>
                  </a:lnTo>
                  <a:lnTo>
                    <a:pt x="146" y="306"/>
                  </a:lnTo>
                  <a:lnTo>
                    <a:pt x="142" y="290"/>
                  </a:lnTo>
                  <a:lnTo>
                    <a:pt x="138" y="288"/>
                  </a:lnTo>
                  <a:lnTo>
                    <a:pt x="138" y="288"/>
                  </a:lnTo>
                  <a:lnTo>
                    <a:pt x="127" y="286"/>
                  </a:lnTo>
                  <a:lnTo>
                    <a:pt x="116" y="283"/>
                  </a:lnTo>
                  <a:lnTo>
                    <a:pt x="112" y="282"/>
                  </a:lnTo>
                  <a:lnTo>
                    <a:pt x="101" y="294"/>
                  </a:lnTo>
                  <a:lnTo>
                    <a:pt x="74" y="279"/>
                  </a:lnTo>
                  <a:lnTo>
                    <a:pt x="80" y="264"/>
                  </a:lnTo>
                  <a:lnTo>
                    <a:pt x="77" y="260"/>
                  </a:lnTo>
                  <a:lnTo>
                    <a:pt x="77" y="260"/>
                  </a:lnTo>
                  <a:lnTo>
                    <a:pt x="68" y="253"/>
                  </a:lnTo>
                  <a:lnTo>
                    <a:pt x="61" y="245"/>
                  </a:lnTo>
                  <a:lnTo>
                    <a:pt x="58" y="242"/>
                  </a:lnTo>
                  <a:lnTo>
                    <a:pt x="42" y="247"/>
                  </a:lnTo>
                  <a:lnTo>
                    <a:pt x="27" y="220"/>
                  </a:lnTo>
                  <a:lnTo>
                    <a:pt x="40" y="210"/>
                  </a:lnTo>
                  <a:lnTo>
                    <a:pt x="38" y="204"/>
                  </a:lnTo>
                  <a:lnTo>
                    <a:pt x="38" y="204"/>
                  </a:lnTo>
                  <a:lnTo>
                    <a:pt x="35" y="196"/>
                  </a:lnTo>
                  <a:lnTo>
                    <a:pt x="33" y="185"/>
                  </a:lnTo>
                  <a:lnTo>
                    <a:pt x="32" y="180"/>
                  </a:lnTo>
                  <a:lnTo>
                    <a:pt x="14" y="176"/>
                  </a:lnTo>
                  <a:lnTo>
                    <a:pt x="14" y="146"/>
                  </a:lnTo>
                  <a:lnTo>
                    <a:pt x="33" y="143"/>
                  </a:lnTo>
                  <a:lnTo>
                    <a:pt x="34" y="137"/>
                  </a:lnTo>
                  <a:lnTo>
                    <a:pt x="34" y="137"/>
                  </a:lnTo>
                  <a:lnTo>
                    <a:pt x="37" y="129"/>
                  </a:lnTo>
                  <a:lnTo>
                    <a:pt x="39" y="120"/>
                  </a:lnTo>
                  <a:lnTo>
                    <a:pt x="41" y="116"/>
                  </a:lnTo>
                  <a:lnTo>
                    <a:pt x="25" y="102"/>
                  </a:lnTo>
                  <a:lnTo>
                    <a:pt x="40" y="76"/>
                  </a:lnTo>
                  <a:lnTo>
                    <a:pt x="61" y="82"/>
                  </a:lnTo>
                  <a:lnTo>
                    <a:pt x="65" y="79"/>
                  </a:lnTo>
                  <a:lnTo>
                    <a:pt x="65" y="79"/>
                  </a:lnTo>
                  <a:lnTo>
                    <a:pt x="75" y="68"/>
                  </a:lnTo>
                  <a:lnTo>
                    <a:pt x="80" y="65"/>
                  </a:lnTo>
                  <a:lnTo>
                    <a:pt x="72" y="42"/>
                  </a:lnTo>
                  <a:lnTo>
                    <a:pt x="98" y="27"/>
                  </a:lnTo>
                  <a:lnTo>
                    <a:pt x="114" y="45"/>
                  </a:lnTo>
                  <a:lnTo>
                    <a:pt x="119" y="43"/>
                  </a:lnTo>
                  <a:lnTo>
                    <a:pt x="119" y="43"/>
                  </a:lnTo>
                  <a:lnTo>
                    <a:pt x="133" y="40"/>
                  </a:lnTo>
                  <a:lnTo>
                    <a:pt x="137" y="39"/>
                  </a:lnTo>
                  <a:lnTo>
                    <a:pt x="142" y="14"/>
                  </a:lnTo>
                  <a:lnTo>
                    <a:pt x="173" y="14"/>
                  </a:lnTo>
                  <a:lnTo>
                    <a:pt x="178" y="39"/>
                  </a:lnTo>
                  <a:lnTo>
                    <a:pt x="182" y="40"/>
                  </a:lnTo>
                  <a:lnTo>
                    <a:pt x="182" y="40"/>
                  </a:lnTo>
                  <a:lnTo>
                    <a:pt x="195" y="43"/>
                  </a:lnTo>
                  <a:lnTo>
                    <a:pt x="200" y="44"/>
                  </a:lnTo>
                  <a:lnTo>
                    <a:pt x="218" y="25"/>
                  </a:lnTo>
                  <a:lnTo>
                    <a:pt x="244" y="40"/>
                  </a:lnTo>
                  <a:lnTo>
                    <a:pt x="236" y="65"/>
                  </a:lnTo>
                  <a:lnTo>
                    <a:pt x="240" y="68"/>
                  </a:lnTo>
                  <a:lnTo>
                    <a:pt x="240" y="68"/>
                  </a:lnTo>
                  <a:lnTo>
                    <a:pt x="249" y="77"/>
                  </a:lnTo>
                  <a:lnTo>
                    <a:pt x="253" y="80"/>
                  </a:lnTo>
                  <a:lnTo>
                    <a:pt x="277" y="72"/>
                  </a:lnTo>
                  <a:lnTo>
                    <a:pt x="293" y="98"/>
                  </a:lnTo>
                  <a:lnTo>
                    <a:pt x="274" y="115"/>
                  </a:lnTo>
                  <a:lnTo>
                    <a:pt x="276" y="119"/>
                  </a:lnTo>
                  <a:lnTo>
                    <a:pt x="276" y="119"/>
                  </a:lnTo>
                  <a:lnTo>
                    <a:pt x="281" y="134"/>
                  </a:lnTo>
                  <a:lnTo>
                    <a:pt x="282" y="138"/>
                  </a:lnTo>
                  <a:lnTo>
                    <a:pt x="304" y="143"/>
                  </a:lnTo>
                  <a:lnTo>
                    <a:pt x="30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latin typeface="+mn-ea"/>
              </a:endParaRPr>
            </a:p>
          </p:txBody>
        </p:sp>
        <p:sp>
          <p:nvSpPr>
            <p:cNvPr id="110" name="Freeform 269">
              <a:extLst>
                <a:ext uri="{FF2B5EF4-FFF2-40B4-BE49-F238E27FC236}">
                  <a16:creationId xmlns:a16="http://schemas.microsoft.com/office/drawing/2014/main" id="{70F0DF4E-4435-4D70-89BA-A6A6E2AA32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63863" y="3462338"/>
              <a:ext cx="242888" cy="244475"/>
            </a:xfrm>
            <a:custGeom>
              <a:avLst/>
              <a:gdLst>
                <a:gd name="T0" fmla="*/ 77 w 153"/>
                <a:gd name="T1" fmla="*/ 0 h 154"/>
                <a:gd name="T2" fmla="*/ 61 w 153"/>
                <a:gd name="T3" fmla="*/ 2 h 154"/>
                <a:gd name="T4" fmla="*/ 46 w 153"/>
                <a:gd name="T5" fmla="*/ 6 h 154"/>
                <a:gd name="T6" fmla="*/ 33 w 153"/>
                <a:gd name="T7" fmla="*/ 14 h 154"/>
                <a:gd name="T8" fmla="*/ 23 w 153"/>
                <a:gd name="T9" fmla="*/ 22 h 154"/>
                <a:gd name="T10" fmla="*/ 13 w 153"/>
                <a:gd name="T11" fmla="*/ 34 h 154"/>
                <a:gd name="T12" fmla="*/ 5 w 153"/>
                <a:gd name="T13" fmla="*/ 47 h 154"/>
                <a:gd name="T14" fmla="*/ 1 w 153"/>
                <a:gd name="T15" fmla="*/ 61 h 154"/>
                <a:gd name="T16" fmla="*/ 0 w 153"/>
                <a:gd name="T17" fmla="*/ 77 h 154"/>
                <a:gd name="T18" fmla="*/ 0 w 153"/>
                <a:gd name="T19" fmla="*/ 85 h 154"/>
                <a:gd name="T20" fmla="*/ 3 w 153"/>
                <a:gd name="T21" fmla="*/ 100 h 154"/>
                <a:gd name="T22" fmla="*/ 8 w 153"/>
                <a:gd name="T23" fmla="*/ 114 h 154"/>
                <a:gd name="T24" fmla="*/ 17 w 153"/>
                <a:gd name="T25" fmla="*/ 126 h 154"/>
                <a:gd name="T26" fmla="*/ 28 w 153"/>
                <a:gd name="T27" fmla="*/ 137 h 154"/>
                <a:gd name="T28" fmla="*/ 40 w 153"/>
                <a:gd name="T29" fmla="*/ 144 h 154"/>
                <a:gd name="T30" fmla="*/ 54 w 153"/>
                <a:gd name="T31" fmla="*/ 151 h 154"/>
                <a:gd name="T32" fmla="*/ 69 w 153"/>
                <a:gd name="T33" fmla="*/ 154 h 154"/>
                <a:gd name="T34" fmla="*/ 77 w 153"/>
                <a:gd name="T35" fmla="*/ 154 h 154"/>
                <a:gd name="T36" fmla="*/ 92 w 153"/>
                <a:gd name="T37" fmla="*/ 153 h 154"/>
                <a:gd name="T38" fmla="*/ 107 w 153"/>
                <a:gd name="T39" fmla="*/ 147 h 154"/>
                <a:gd name="T40" fmla="*/ 120 w 153"/>
                <a:gd name="T41" fmla="*/ 141 h 154"/>
                <a:gd name="T42" fmla="*/ 132 w 153"/>
                <a:gd name="T43" fmla="*/ 131 h 154"/>
                <a:gd name="T44" fmla="*/ 140 w 153"/>
                <a:gd name="T45" fmla="*/ 120 h 154"/>
                <a:gd name="T46" fmla="*/ 148 w 153"/>
                <a:gd name="T47" fmla="*/ 106 h 154"/>
                <a:gd name="T48" fmla="*/ 152 w 153"/>
                <a:gd name="T49" fmla="*/ 92 h 154"/>
                <a:gd name="T50" fmla="*/ 153 w 153"/>
                <a:gd name="T51" fmla="*/ 77 h 154"/>
                <a:gd name="T52" fmla="*/ 153 w 153"/>
                <a:gd name="T53" fmla="*/ 69 h 154"/>
                <a:gd name="T54" fmla="*/ 150 w 153"/>
                <a:gd name="T55" fmla="*/ 55 h 154"/>
                <a:gd name="T56" fmla="*/ 145 w 153"/>
                <a:gd name="T57" fmla="*/ 41 h 154"/>
                <a:gd name="T58" fmla="*/ 136 w 153"/>
                <a:gd name="T59" fmla="*/ 28 h 154"/>
                <a:gd name="T60" fmla="*/ 125 w 153"/>
                <a:gd name="T61" fmla="*/ 18 h 154"/>
                <a:gd name="T62" fmla="*/ 113 w 153"/>
                <a:gd name="T63" fmla="*/ 9 h 154"/>
                <a:gd name="T64" fmla="*/ 99 w 153"/>
                <a:gd name="T65" fmla="*/ 4 h 154"/>
                <a:gd name="T66" fmla="*/ 84 w 153"/>
                <a:gd name="T67" fmla="*/ 1 h 154"/>
                <a:gd name="T68" fmla="*/ 77 w 153"/>
                <a:gd name="T69" fmla="*/ 0 h 154"/>
                <a:gd name="T70" fmla="*/ 77 w 153"/>
                <a:gd name="T71" fmla="*/ 140 h 154"/>
                <a:gd name="T72" fmla="*/ 64 w 153"/>
                <a:gd name="T73" fmla="*/ 139 h 154"/>
                <a:gd name="T74" fmla="*/ 42 w 153"/>
                <a:gd name="T75" fmla="*/ 129 h 154"/>
                <a:gd name="T76" fmla="*/ 25 w 153"/>
                <a:gd name="T77" fmla="*/ 112 h 154"/>
                <a:gd name="T78" fmla="*/ 15 w 153"/>
                <a:gd name="T79" fmla="*/ 89 h 154"/>
                <a:gd name="T80" fmla="*/ 14 w 153"/>
                <a:gd name="T81" fmla="*/ 77 h 154"/>
                <a:gd name="T82" fmla="*/ 14 w 153"/>
                <a:gd name="T83" fmla="*/ 71 h 154"/>
                <a:gd name="T84" fmla="*/ 18 w 153"/>
                <a:gd name="T85" fmla="*/ 52 h 154"/>
                <a:gd name="T86" fmla="*/ 32 w 153"/>
                <a:gd name="T87" fmla="*/ 33 h 154"/>
                <a:gd name="T88" fmla="*/ 52 w 153"/>
                <a:gd name="T89" fmla="*/ 19 h 154"/>
                <a:gd name="T90" fmla="*/ 70 w 153"/>
                <a:gd name="T91" fmla="*/ 15 h 154"/>
                <a:gd name="T92" fmla="*/ 77 w 153"/>
                <a:gd name="T93" fmla="*/ 14 h 154"/>
                <a:gd name="T94" fmla="*/ 89 w 153"/>
                <a:gd name="T95" fmla="*/ 16 h 154"/>
                <a:gd name="T96" fmla="*/ 112 w 153"/>
                <a:gd name="T97" fmla="*/ 24 h 154"/>
                <a:gd name="T98" fmla="*/ 128 w 153"/>
                <a:gd name="T99" fmla="*/ 42 h 154"/>
                <a:gd name="T100" fmla="*/ 138 w 153"/>
                <a:gd name="T101" fmla="*/ 64 h 154"/>
                <a:gd name="T102" fmla="*/ 139 w 153"/>
                <a:gd name="T103" fmla="*/ 77 h 154"/>
                <a:gd name="T104" fmla="*/ 139 w 153"/>
                <a:gd name="T105" fmla="*/ 84 h 154"/>
                <a:gd name="T106" fmla="*/ 135 w 153"/>
                <a:gd name="T107" fmla="*/ 101 h 154"/>
                <a:gd name="T108" fmla="*/ 121 w 153"/>
                <a:gd name="T109" fmla="*/ 122 h 154"/>
                <a:gd name="T110" fmla="*/ 101 w 153"/>
                <a:gd name="T111" fmla="*/ 135 h 154"/>
                <a:gd name="T112" fmla="*/ 83 w 153"/>
                <a:gd name="T113" fmla="*/ 140 h 154"/>
                <a:gd name="T114" fmla="*/ 77 w 153"/>
                <a:gd name="T115" fmla="*/ 14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3" h="154">
                  <a:moveTo>
                    <a:pt x="77" y="0"/>
                  </a:moveTo>
                  <a:lnTo>
                    <a:pt x="77" y="0"/>
                  </a:lnTo>
                  <a:lnTo>
                    <a:pt x="69" y="1"/>
                  </a:lnTo>
                  <a:lnTo>
                    <a:pt x="61" y="2"/>
                  </a:lnTo>
                  <a:lnTo>
                    <a:pt x="54" y="4"/>
                  </a:lnTo>
                  <a:lnTo>
                    <a:pt x="46" y="6"/>
                  </a:lnTo>
                  <a:lnTo>
                    <a:pt x="40" y="9"/>
                  </a:lnTo>
                  <a:lnTo>
                    <a:pt x="33" y="14"/>
                  </a:lnTo>
                  <a:lnTo>
                    <a:pt x="28" y="18"/>
                  </a:lnTo>
                  <a:lnTo>
                    <a:pt x="23" y="22"/>
                  </a:lnTo>
                  <a:lnTo>
                    <a:pt x="17" y="28"/>
                  </a:lnTo>
                  <a:lnTo>
                    <a:pt x="13" y="34"/>
                  </a:lnTo>
                  <a:lnTo>
                    <a:pt x="8" y="41"/>
                  </a:lnTo>
                  <a:lnTo>
                    <a:pt x="5" y="47"/>
                  </a:lnTo>
                  <a:lnTo>
                    <a:pt x="3" y="55"/>
                  </a:lnTo>
                  <a:lnTo>
                    <a:pt x="1" y="61"/>
                  </a:lnTo>
                  <a:lnTo>
                    <a:pt x="0" y="69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85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5" y="106"/>
                  </a:lnTo>
                  <a:lnTo>
                    <a:pt x="8" y="114"/>
                  </a:lnTo>
                  <a:lnTo>
                    <a:pt x="13" y="120"/>
                  </a:lnTo>
                  <a:lnTo>
                    <a:pt x="17" y="126"/>
                  </a:lnTo>
                  <a:lnTo>
                    <a:pt x="23" y="131"/>
                  </a:lnTo>
                  <a:lnTo>
                    <a:pt x="28" y="137"/>
                  </a:lnTo>
                  <a:lnTo>
                    <a:pt x="33" y="141"/>
                  </a:lnTo>
                  <a:lnTo>
                    <a:pt x="40" y="144"/>
                  </a:lnTo>
                  <a:lnTo>
                    <a:pt x="46" y="147"/>
                  </a:lnTo>
                  <a:lnTo>
                    <a:pt x="54" y="151"/>
                  </a:lnTo>
                  <a:lnTo>
                    <a:pt x="61" y="153"/>
                  </a:lnTo>
                  <a:lnTo>
                    <a:pt x="69" y="154"/>
                  </a:lnTo>
                  <a:lnTo>
                    <a:pt x="77" y="154"/>
                  </a:lnTo>
                  <a:lnTo>
                    <a:pt x="77" y="154"/>
                  </a:lnTo>
                  <a:lnTo>
                    <a:pt x="84" y="154"/>
                  </a:lnTo>
                  <a:lnTo>
                    <a:pt x="92" y="153"/>
                  </a:lnTo>
                  <a:lnTo>
                    <a:pt x="99" y="151"/>
                  </a:lnTo>
                  <a:lnTo>
                    <a:pt x="107" y="147"/>
                  </a:lnTo>
                  <a:lnTo>
                    <a:pt x="113" y="144"/>
                  </a:lnTo>
                  <a:lnTo>
                    <a:pt x="120" y="141"/>
                  </a:lnTo>
                  <a:lnTo>
                    <a:pt x="125" y="137"/>
                  </a:lnTo>
                  <a:lnTo>
                    <a:pt x="132" y="131"/>
                  </a:lnTo>
                  <a:lnTo>
                    <a:pt x="136" y="126"/>
                  </a:lnTo>
                  <a:lnTo>
                    <a:pt x="140" y="120"/>
                  </a:lnTo>
                  <a:lnTo>
                    <a:pt x="145" y="114"/>
                  </a:lnTo>
                  <a:lnTo>
                    <a:pt x="148" y="106"/>
                  </a:lnTo>
                  <a:lnTo>
                    <a:pt x="150" y="100"/>
                  </a:lnTo>
                  <a:lnTo>
                    <a:pt x="152" y="92"/>
                  </a:lnTo>
                  <a:lnTo>
                    <a:pt x="153" y="85"/>
                  </a:lnTo>
                  <a:lnTo>
                    <a:pt x="153" y="77"/>
                  </a:lnTo>
                  <a:lnTo>
                    <a:pt x="153" y="77"/>
                  </a:lnTo>
                  <a:lnTo>
                    <a:pt x="153" y="69"/>
                  </a:lnTo>
                  <a:lnTo>
                    <a:pt x="152" y="61"/>
                  </a:lnTo>
                  <a:lnTo>
                    <a:pt x="150" y="55"/>
                  </a:lnTo>
                  <a:lnTo>
                    <a:pt x="148" y="47"/>
                  </a:lnTo>
                  <a:lnTo>
                    <a:pt x="145" y="41"/>
                  </a:lnTo>
                  <a:lnTo>
                    <a:pt x="140" y="34"/>
                  </a:lnTo>
                  <a:lnTo>
                    <a:pt x="136" y="28"/>
                  </a:lnTo>
                  <a:lnTo>
                    <a:pt x="132" y="22"/>
                  </a:lnTo>
                  <a:lnTo>
                    <a:pt x="125" y="18"/>
                  </a:lnTo>
                  <a:lnTo>
                    <a:pt x="120" y="14"/>
                  </a:lnTo>
                  <a:lnTo>
                    <a:pt x="113" y="9"/>
                  </a:lnTo>
                  <a:lnTo>
                    <a:pt x="107" y="6"/>
                  </a:lnTo>
                  <a:lnTo>
                    <a:pt x="99" y="4"/>
                  </a:lnTo>
                  <a:lnTo>
                    <a:pt x="92" y="2"/>
                  </a:lnTo>
                  <a:lnTo>
                    <a:pt x="84" y="1"/>
                  </a:lnTo>
                  <a:lnTo>
                    <a:pt x="77" y="0"/>
                  </a:lnTo>
                  <a:lnTo>
                    <a:pt x="77" y="0"/>
                  </a:lnTo>
                  <a:close/>
                  <a:moveTo>
                    <a:pt x="77" y="140"/>
                  </a:moveTo>
                  <a:lnTo>
                    <a:pt x="77" y="140"/>
                  </a:lnTo>
                  <a:lnTo>
                    <a:pt x="70" y="140"/>
                  </a:lnTo>
                  <a:lnTo>
                    <a:pt x="64" y="139"/>
                  </a:lnTo>
                  <a:lnTo>
                    <a:pt x="52" y="135"/>
                  </a:lnTo>
                  <a:lnTo>
                    <a:pt x="42" y="129"/>
                  </a:lnTo>
                  <a:lnTo>
                    <a:pt x="32" y="122"/>
                  </a:lnTo>
                  <a:lnTo>
                    <a:pt x="25" y="112"/>
                  </a:lnTo>
                  <a:lnTo>
                    <a:pt x="18" y="101"/>
                  </a:lnTo>
                  <a:lnTo>
                    <a:pt x="15" y="89"/>
                  </a:lnTo>
                  <a:lnTo>
                    <a:pt x="14" y="84"/>
                  </a:lnTo>
                  <a:lnTo>
                    <a:pt x="14" y="77"/>
                  </a:lnTo>
                  <a:lnTo>
                    <a:pt x="14" y="77"/>
                  </a:lnTo>
                  <a:lnTo>
                    <a:pt x="14" y="71"/>
                  </a:lnTo>
                  <a:lnTo>
                    <a:pt x="15" y="64"/>
                  </a:lnTo>
                  <a:lnTo>
                    <a:pt x="18" y="52"/>
                  </a:lnTo>
                  <a:lnTo>
                    <a:pt x="25" y="42"/>
                  </a:lnTo>
                  <a:lnTo>
                    <a:pt x="32" y="33"/>
                  </a:lnTo>
                  <a:lnTo>
                    <a:pt x="42" y="24"/>
                  </a:lnTo>
                  <a:lnTo>
                    <a:pt x="52" y="19"/>
                  </a:lnTo>
                  <a:lnTo>
                    <a:pt x="64" y="16"/>
                  </a:lnTo>
                  <a:lnTo>
                    <a:pt x="70" y="15"/>
                  </a:lnTo>
                  <a:lnTo>
                    <a:pt x="77" y="14"/>
                  </a:lnTo>
                  <a:lnTo>
                    <a:pt x="77" y="14"/>
                  </a:lnTo>
                  <a:lnTo>
                    <a:pt x="83" y="15"/>
                  </a:lnTo>
                  <a:lnTo>
                    <a:pt x="89" y="16"/>
                  </a:lnTo>
                  <a:lnTo>
                    <a:pt x="101" y="19"/>
                  </a:lnTo>
                  <a:lnTo>
                    <a:pt x="112" y="24"/>
                  </a:lnTo>
                  <a:lnTo>
                    <a:pt x="121" y="33"/>
                  </a:lnTo>
                  <a:lnTo>
                    <a:pt x="128" y="42"/>
                  </a:lnTo>
                  <a:lnTo>
                    <a:pt x="135" y="52"/>
                  </a:lnTo>
                  <a:lnTo>
                    <a:pt x="138" y="64"/>
                  </a:lnTo>
                  <a:lnTo>
                    <a:pt x="139" y="71"/>
                  </a:lnTo>
                  <a:lnTo>
                    <a:pt x="139" y="77"/>
                  </a:lnTo>
                  <a:lnTo>
                    <a:pt x="139" y="77"/>
                  </a:lnTo>
                  <a:lnTo>
                    <a:pt x="139" y="84"/>
                  </a:lnTo>
                  <a:lnTo>
                    <a:pt x="138" y="89"/>
                  </a:lnTo>
                  <a:lnTo>
                    <a:pt x="135" y="101"/>
                  </a:lnTo>
                  <a:lnTo>
                    <a:pt x="128" y="112"/>
                  </a:lnTo>
                  <a:lnTo>
                    <a:pt x="121" y="122"/>
                  </a:lnTo>
                  <a:lnTo>
                    <a:pt x="112" y="129"/>
                  </a:lnTo>
                  <a:lnTo>
                    <a:pt x="101" y="135"/>
                  </a:lnTo>
                  <a:lnTo>
                    <a:pt x="89" y="139"/>
                  </a:lnTo>
                  <a:lnTo>
                    <a:pt x="83" y="140"/>
                  </a:lnTo>
                  <a:lnTo>
                    <a:pt x="77" y="140"/>
                  </a:lnTo>
                  <a:lnTo>
                    <a:pt x="77" y="1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latin typeface="+mn-ea"/>
              </a:endParaRPr>
            </a:p>
          </p:txBody>
        </p:sp>
        <p:sp>
          <p:nvSpPr>
            <p:cNvPr id="111" name="Freeform 270">
              <a:extLst>
                <a:ext uri="{FF2B5EF4-FFF2-40B4-BE49-F238E27FC236}">
                  <a16:creationId xmlns:a16="http://schemas.microsoft.com/office/drawing/2014/main" id="{F56A3816-B84E-4C89-896E-ABD41D29FD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8500" y="3127375"/>
              <a:ext cx="341313" cy="342900"/>
            </a:xfrm>
            <a:custGeom>
              <a:avLst/>
              <a:gdLst>
                <a:gd name="T0" fmla="*/ 197 w 215"/>
                <a:gd name="T1" fmla="*/ 83 h 216"/>
                <a:gd name="T2" fmla="*/ 209 w 215"/>
                <a:gd name="T3" fmla="*/ 70 h 216"/>
                <a:gd name="T4" fmla="*/ 171 w 215"/>
                <a:gd name="T5" fmla="*/ 42 h 216"/>
                <a:gd name="T6" fmla="*/ 143 w 215"/>
                <a:gd name="T7" fmla="*/ 4 h 216"/>
                <a:gd name="T8" fmla="*/ 129 w 215"/>
                <a:gd name="T9" fmla="*/ 18 h 216"/>
                <a:gd name="T10" fmla="*/ 83 w 215"/>
                <a:gd name="T11" fmla="*/ 18 h 216"/>
                <a:gd name="T12" fmla="*/ 69 w 215"/>
                <a:gd name="T13" fmla="*/ 5 h 216"/>
                <a:gd name="T14" fmla="*/ 41 w 215"/>
                <a:gd name="T15" fmla="*/ 41 h 216"/>
                <a:gd name="T16" fmla="*/ 3 w 215"/>
                <a:gd name="T17" fmla="*/ 71 h 216"/>
                <a:gd name="T18" fmla="*/ 14 w 215"/>
                <a:gd name="T19" fmla="*/ 86 h 216"/>
                <a:gd name="T20" fmla="*/ 13 w 215"/>
                <a:gd name="T21" fmla="*/ 132 h 216"/>
                <a:gd name="T22" fmla="*/ 4 w 215"/>
                <a:gd name="T23" fmla="*/ 146 h 216"/>
                <a:gd name="T24" fmla="*/ 36 w 215"/>
                <a:gd name="T25" fmla="*/ 175 h 216"/>
                <a:gd name="T26" fmla="*/ 71 w 215"/>
                <a:gd name="T27" fmla="*/ 212 h 216"/>
                <a:gd name="T28" fmla="*/ 86 w 215"/>
                <a:gd name="T29" fmla="*/ 203 h 216"/>
                <a:gd name="T30" fmla="*/ 130 w 215"/>
                <a:gd name="T31" fmla="*/ 202 h 216"/>
                <a:gd name="T32" fmla="*/ 144 w 215"/>
                <a:gd name="T33" fmla="*/ 211 h 216"/>
                <a:gd name="T34" fmla="*/ 174 w 215"/>
                <a:gd name="T35" fmla="*/ 177 h 216"/>
                <a:gd name="T36" fmla="*/ 210 w 215"/>
                <a:gd name="T37" fmla="*/ 144 h 216"/>
                <a:gd name="T38" fmla="*/ 198 w 215"/>
                <a:gd name="T39" fmla="*/ 130 h 216"/>
                <a:gd name="T40" fmla="*/ 184 w 215"/>
                <a:gd name="T41" fmla="*/ 161 h 216"/>
                <a:gd name="T42" fmla="*/ 169 w 215"/>
                <a:gd name="T43" fmla="*/ 161 h 216"/>
                <a:gd name="T44" fmla="*/ 162 w 215"/>
                <a:gd name="T45" fmla="*/ 185 h 216"/>
                <a:gd name="T46" fmla="*/ 136 w 215"/>
                <a:gd name="T47" fmla="*/ 186 h 216"/>
                <a:gd name="T48" fmla="*/ 118 w 215"/>
                <a:gd name="T49" fmla="*/ 191 h 216"/>
                <a:gd name="T50" fmla="*/ 98 w 215"/>
                <a:gd name="T51" fmla="*/ 191 h 216"/>
                <a:gd name="T52" fmla="*/ 80 w 215"/>
                <a:gd name="T53" fmla="*/ 187 h 216"/>
                <a:gd name="T54" fmla="*/ 54 w 215"/>
                <a:gd name="T55" fmla="*/ 186 h 216"/>
                <a:gd name="T56" fmla="*/ 54 w 215"/>
                <a:gd name="T57" fmla="*/ 173 h 216"/>
                <a:gd name="T58" fmla="*/ 30 w 215"/>
                <a:gd name="T59" fmla="*/ 162 h 216"/>
                <a:gd name="T60" fmla="*/ 29 w 215"/>
                <a:gd name="T61" fmla="*/ 137 h 216"/>
                <a:gd name="T62" fmla="*/ 26 w 215"/>
                <a:gd name="T63" fmla="*/ 120 h 216"/>
                <a:gd name="T64" fmla="*/ 26 w 215"/>
                <a:gd name="T65" fmla="*/ 98 h 216"/>
                <a:gd name="T66" fmla="*/ 30 w 215"/>
                <a:gd name="T67" fmla="*/ 83 h 216"/>
                <a:gd name="T68" fmla="*/ 29 w 215"/>
                <a:gd name="T69" fmla="*/ 55 h 216"/>
                <a:gd name="T70" fmla="*/ 46 w 215"/>
                <a:gd name="T71" fmla="*/ 56 h 216"/>
                <a:gd name="T72" fmla="*/ 53 w 215"/>
                <a:gd name="T73" fmla="*/ 31 h 216"/>
                <a:gd name="T74" fmla="*/ 81 w 215"/>
                <a:gd name="T75" fmla="*/ 33 h 216"/>
                <a:gd name="T76" fmla="*/ 95 w 215"/>
                <a:gd name="T77" fmla="*/ 30 h 216"/>
                <a:gd name="T78" fmla="*/ 117 w 215"/>
                <a:gd name="T79" fmla="*/ 30 h 216"/>
                <a:gd name="T80" fmla="*/ 130 w 215"/>
                <a:gd name="T81" fmla="*/ 33 h 216"/>
                <a:gd name="T82" fmla="*/ 159 w 215"/>
                <a:gd name="T83" fmla="*/ 30 h 216"/>
                <a:gd name="T84" fmla="*/ 158 w 215"/>
                <a:gd name="T85" fmla="*/ 49 h 216"/>
                <a:gd name="T86" fmla="*/ 183 w 215"/>
                <a:gd name="T87" fmla="*/ 53 h 216"/>
                <a:gd name="T88" fmla="*/ 181 w 215"/>
                <a:gd name="T89" fmla="*/ 82 h 216"/>
                <a:gd name="T90" fmla="*/ 185 w 215"/>
                <a:gd name="T91" fmla="*/ 95 h 216"/>
                <a:gd name="T92" fmla="*/ 186 w 215"/>
                <a:gd name="T93" fmla="*/ 118 h 216"/>
                <a:gd name="T94" fmla="*/ 183 w 215"/>
                <a:gd name="T95" fmla="*/ 13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5" h="216">
                  <a:moveTo>
                    <a:pt x="215" y="126"/>
                  </a:moveTo>
                  <a:lnTo>
                    <a:pt x="215" y="87"/>
                  </a:lnTo>
                  <a:lnTo>
                    <a:pt x="197" y="83"/>
                  </a:lnTo>
                  <a:lnTo>
                    <a:pt x="197" y="83"/>
                  </a:lnTo>
                  <a:lnTo>
                    <a:pt x="196" y="82"/>
                  </a:lnTo>
                  <a:lnTo>
                    <a:pt x="209" y="70"/>
                  </a:lnTo>
                  <a:lnTo>
                    <a:pt x="190" y="37"/>
                  </a:lnTo>
                  <a:lnTo>
                    <a:pt x="171" y="42"/>
                  </a:lnTo>
                  <a:lnTo>
                    <a:pt x="171" y="42"/>
                  </a:lnTo>
                  <a:lnTo>
                    <a:pt x="171" y="41"/>
                  </a:lnTo>
                  <a:lnTo>
                    <a:pt x="177" y="24"/>
                  </a:lnTo>
                  <a:lnTo>
                    <a:pt x="143" y="4"/>
                  </a:lnTo>
                  <a:lnTo>
                    <a:pt x="130" y="18"/>
                  </a:lnTo>
                  <a:lnTo>
                    <a:pt x="130" y="18"/>
                  </a:lnTo>
                  <a:lnTo>
                    <a:pt x="129" y="18"/>
                  </a:lnTo>
                  <a:lnTo>
                    <a:pt x="125" y="0"/>
                  </a:lnTo>
                  <a:lnTo>
                    <a:pt x="86" y="0"/>
                  </a:lnTo>
                  <a:lnTo>
                    <a:pt x="83" y="18"/>
                  </a:lnTo>
                  <a:lnTo>
                    <a:pt x="83" y="18"/>
                  </a:lnTo>
                  <a:lnTo>
                    <a:pt x="81" y="18"/>
                  </a:lnTo>
                  <a:lnTo>
                    <a:pt x="69" y="5"/>
                  </a:lnTo>
                  <a:lnTo>
                    <a:pt x="35" y="25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39" y="43"/>
                  </a:lnTo>
                  <a:lnTo>
                    <a:pt x="22" y="38"/>
                  </a:lnTo>
                  <a:lnTo>
                    <a:pt x="3" y="71"/>
                  </a:lnTo>
                  <a:lnTo>
                    <a:pt x="15" y="82"/>
                  </a:lnTo>
                  <a:lnTo>
                    <a:pt x="15" y="82"/>
                  </a:lnTo>
                  <a:lnTo>
                    <a:pt x="14" y="86"/>
                  </a:lnTo>
                  <a:lnTo>
                    <a:pt x="0" y="90"/>
                  </a:lnTo>
                  <a:lnTo>
                    <a:pt x="0" y="128"/>
                  </a:lnTo>
                  <a:lnTo>
                    <a:pt x="13" y="132"/>
                  </a:lnTo>
                  <a:lnTo>
                    <a:pt x="13" y="132"/>
                  </a:lnTo>
                  <a:lnTo>
                    <a:pt x="15" y="137"/>
                  </a:lnTo>
                  <a:lnTo>
                    <a:pt x="4" y="146"/>
                  </a:lnTo>
                  <a:lnTo>
                    <a:pt x="23" y="179"/>
                  </a:lnTo>
                  <a:lnTo>
                    <a:pt x="36" y="175"/>
                  </a:lnTo>
                  <a:lnTo>
                    <a:pt x="36" y="175"/>
                  </a:lnTo>
                  <a:lnTo>
                    <a:pt x="41" y="180"/>
                  </a:lnTo>
                  <a:lnTo>
                    <a:pt x="37" y="192"/>
                  </a:lnTo>
                  <a:lnTo>
                    <a:pt x="71" y="212"/>
                  </a:lnTo>
                  <a:lnTo>
                    <a:pt x="80" y="202"/>
                  </a:lnTo>
                  <a:lnTo>
                    <a:pt x="80" y="202"/>
                  </a:lnTo>
                  <a:lnTo>
                    <a:pt x="86" y="203"/>
                  </a:lnTo>
                  <a:lnTo>
                    <a:pt x="88" y="216"/>
                  </a:lnTo>
                  <a:lnTo>
                    <a:pt x="127" y="216"/>
                  </a:lnTo>
                  <a:lnTo>
                    <a:pt x="130" y="202"/>
                  </a:lnTo>
                  <a:lnTo>
                    <a:pt x="130" y="202"/>
                  </a:lnTo>
                  <a:lnTo>
                    <a:pt x="136" y="201"/>
                  </a:lnTo>
                  <a:lnTo>
                    <a:pt x="144" y="211"/>
                  </a:lnTo>
                  <a:lnTo>
                    <a:pt x="179" y="191"/>
                  </a:lnTo>
                  <a:lnTo>
                    <a:pt x="174" y="177"/>
                  </a:lnTo>
                  <a:lnTo>
                    <a:pt x="174" y="177"/>
                  </a:lnTo>
                  <a:lnTo>
                    <a:pt x="177" y="173"/>
                  </a:lnTo>
                  <a:lnTo>
                    <a:pt x="191" y="177"/>
                  </a:lnTo>
                  <a:lnTo>
                    <a:pt x="210" y="144"/>
                  </a:lnTo>
                  <a:lnTo>
                    <a:pt x="198" y="133"/>
                  </a:lnTo>
                  <a:lnTo>
                    <a:pt x="198" y="133"/>
                  </a:lnTo>
                  <a:lnTo>
                    <a:pt x="198" y="130"/>
                  </a:lnTo>
                  <a:lnTo>
                    <a:pt x="215" y="126"/>
                  </a:lnTo>
                  <a:close/>
                  <a:moveTo>
                    <a:pt x="193" y="147"/>
                  </a:moveTo>
                  <a:lnTo>
                    <a:pt x="184" y="161"/>
                  </a:lnTo>
                  <a:lnTo>
                    <a:pt x="172" y="157"/>
                  </a:lnTo>
                  <a:lnTo>
                    <a:pt x="169" y="161"/>
                  </a:lnTo>
                  <a:lnTo>
                    <a:pt x="169" y="161"/>
                  </a:lnTo>
                  <a:lnTo>
                    <a:pt x="161" y="169"/>
                  </a:lnTo>
                  <a:lnTo>
                    <a:pt x="157" y="173"/>
                  </a:lnTo>
                  <a:lnTo>
                    <a:pt x="162" y="185"/>
                  </a:lnTo>
                  <a:lnTo>
                    <a:pt x="148" y="192"/>
                  </a:lnTo>
                  <a:lnTo>
                    <a:pt x="140" y="184"/>
                  </a:lnTo>
                  <a:lnTo>
                    <a:pt x="136" y="186"/>
                  </a:lnTo>
                  <a:lnTo>
                    <a:pt x="136" y="186"/>
                  </a:lnTo>
                  <a:lnTo>
                    <a:pt x="123" y="190"/>
                  </a:lnTo>
                  <a:lnTo>
                    <a:pt x="118" y="191"/>
                  </a:lnTo>
                  <a:lnTo>
                    <a:pt x="116" y="202"/>
                  </a:lnTo>
                  <a:lnTo>
                    <a:pt x="100" y="202"/>
                  </a:lnTo>
                  <a:lnTo>
                    <a:pt x="98" y="191"/>
                  </a:lnTo>
                  <a:lnTo>
                    <a:pt x="93" y="190"/>
                  </a:lnTo>
                  <a:lnTo>
                    <a:pt x="93" y="190"/>
                  </a:lnTo>
                  <a:lnTo>
                    <a:pt x="80" y="187"/>
                  </a:lnTo>
                  <a:lnTo>
                    <a:pt x="75" y="186"/>
                  </a:lnTo>
                  <a:lnTo>
                    <a:pt x="68" y="193"/>
                  </a:lnTo>
                  <a:lnTo>
                    <a:pt x="54" y="186"/>
                  </a:lnTo>
                  <a:lnTo>
                    <a:pt x="57" y="176"/>
                  </a:lnTo>
                  <a:lnTo>
                    <a:pt x="54" y="173"/>
                  </a:lnTo>
                  <a:lnTo>
                    <a:pt x="54" y="173"/>
                  </a:lnTo>
                  <a:lnTo>
                    <a:pt x="44" y="163"/>
                  </a:lnTo>
                  <a:lnTo>
                    <a:pt x="41" y="159"/>
                  </a:lnTo>
                  <a:lnTo>
                    <a:pt x="30" y="162"/>
                  </a:lnTo>
                  <a:lnTo>
                    <a:pt x="22" y="149"/>
                  </a:lnTo>
                  <a:lnTo>
                    <a:pt x="31" y="141"/>
                  </a:lnTo>
                  <a:lnTo>
                    <a:pt x="29" y="137"/>
                  </a:lnTo>
                  <a:lnTo>
                    <a:pt x="29" y="137"/>
                  </a:lnTo>
                  <a:lnTo>
                    <a:pt x="27" y="124"/>
                  </a:lnTo>
                  <a:lnTo>
                    <a:pt x="26" y="120"/>
                  </a:lnTo>
                  <a:lnTo>
                    <a:pt x="14" y="117"/>
                  </a:lnTo>
                  <a:lnTo>
                    <a:pt x="14" y="100"/>
                  </a:lnTo>
                  <a:lnTo>
                    <a:pt x="26" y="98"/>
                  </a:lnTo>
                  <a:lnTo>
                    <a:pt x="27" y="94"/>
                  </a:lnTo>
                  <a:lnTo>
                    <a:pt x="27" y="94"/>
                  </a:lnTo>
                  <a:lnTo>
                    <a:pt x="30" y="83"/>
                  </a:lnTo>
                  <a:lnTo>
                    <a:pt x="32" y="78"/>
                  </a:lnTo>
                  <a:lnTo>
                    <a:pt x="21" y="69"/>
                  </a:lnTo>
                  <a:lnTo>
                    <a:pt x="29" y="55"/>
                  </a:lnTo>
                  <a:lnTo>
                    <a:pt x="43" y="59"/>
                  </a:lnTo>
                  <a:lnTo>
                    <a:pt x="46" y="56"/>
                  </a:lnTo>
                  <a:lnTo>
                    <a:pt x="46" y="56"/>
                  </a:lnTo>
                  <a:lnTo>
                    <a:pt x="54" y="49"/>
                  </a:lnTo>
                  <a:lnTo>
                    <a:pt x="57" y="46"/>
                  </a:lnTo>
                  <a:lnTo>
                    <a:pt x="53" y="31"/>
                  </a:lnTo>
                  <a:lnTo>
                    <a:pt x="67" y="24"/>
                  </a:lnTo>
                  <a:lnTo>
                    <a:pt x="76" y="34"/>
                  </a:lnTo>
                  <a:lnTo>
                    <a:pt x="81" y="33"/>
                  </a:lnTo>
                  <a:lnTo>
                    <a:pt x="81" y="33"/>
                  </a:lnTo>
                  <a:lnTo>
                    <a:pt x="89" y="31"/>
                  </a:lnTo>
                  <a:lnTo>
                    <a:pt x="95" y="30"/>
                  </a:lnTo>
                  <a:lnTo>
                    <a:pt x="98" y="14"/>
                  </a:lnTo>
                  <a:lnTo>
                    <a:pt x="114" y="14"/>
                  </a:lnTo>
                  <a:lnTo>
                    <a:pt x="117" y="30"/>
                  </a:lnTo>
                  <a:lnTo>
                    <a:pt x="122" y="31"/>
                  </a:lnTo>
                  <a:lnTo>
                    <a:pt x="122" y="31"/>
                  </a:lnTo>
                  <a:lnTo>
                    <a:pt x="130" y="33"/>
                  </a:lnTo>
                  <a:lnTo>
                    <a:pt x="135" y="34"/>
                  </a:lnTo>
                  <a:lnTo>
                    <a:pt x="145" y="23"/>
                  </a:lnTo>
                  <a:lnTo>
                    <a:pt x="159" y="30"/>
                  </a:lnTo>
                  <a:lnTo>
                    <a:pt x="154" y="46"/>
                  </a:lnTo>
                  <a:lnTo>
                    <a:pt x="158" y="49"/>
                  </a:lnTo>
                  <a:lnTo>
                    <a:pt x="158" y="49"/>
                  </a:lnTo>
                  <a:lnTo>
                    <a:pt x="165" y="55"/>
                  </a:lnTo>
                  <a:lnTo>
                    <a:pt x="167" y="58"/>
                  </a:lnTo>
                  <a:lnTo>
                    <a:pt x="183" y="53"/>
                  </a:lnTo>
                  <a:lnTo>
                    <a:pt x="192" y="67"/>
                  </a:lnTo>
                  <a:lnTo>
                    <a:pt x="180" y="78"/>
                  </a:lnTo>
                  <a:lnTo>
                    <a:pt x="181" y="82"/>
                  </a:lnTo>
                  <a:lnTo>
                    <a:pt x="181" y="82"/>
                  </a:lnTo>
                  <a:lnTo>
                    <a:pt x="184" y="91"/>
                  </a:lnTo>
                  <a:lnTo>
                    <a:pt x="185" y="95"/>
                  </a:lnTo>
                  <a:lnTo>
                    <a:pt x="201" y="98"/>
                  </a:lnTo>
                  <a:lnTo>
                    <a:pt x="201" y="114"/>
                  </a:lnTo>
                  <a:lnTo>
                    <a:pt x="186" y="118"/>
                  </a:lnTo>
                  <a:lnTo>
                    <a:pt x="185" y="123"/>
                  </a:lnTo>
                  <a:lnTo>
                    <a:pt x="185" y="123"/>
                  </a:lnTo>
                  <a:lnTo>
                    <a:pt x="183" y="133"/>
                  </a:lnTo>
                  <a:lnTo>
                    <a:pt x="182" y="137"/>
                  </a:lnTo>
                  <a:lnTo>
                    <a:pt x="193" y="1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latin typeface="+mn-ea"/>
              </a:endParaRPr>
            </a:p>
          </p:txBody>
        </p:sp>
        <p:sp>
          <p:nvSpPr>
            <p:cNvPr id="112" name="Freeform 271">
              <a:extLst>
                <a:ext uri="{FF2B5EF4-FFF2-40B4-BE49-F238E27FC236}">
                  <a16:creationId xmlns:a16="http://schemas.microsoft.com/office/drawing/2014/main" id="{77AC79A3-0802-40D3-BDCB-EE910628B9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5338" y="3232150"/>
              <a:ext cx="142875" cy="141288"/>
            </a:xfrm>
            <a:custGeom>
              <a:avLst/>
              <a:gdLst>
                <a:gd name="T0" fmla="*/ 44 w 90"/>
                <a:gd name="T1" fmla="*/ 0 h 89"/>
                <a:gd name="T2" fmla="*/ 27 w 90"/>
                <a:gd name="T3" fmla="*/ 3 h 89"/>
                <a:gd name="T4" fmla="*/ 13 w 90"/>
                <a:gd name="T5" fmla="*/ 13 h 89"/>
                <a:gd name="T6" fmla="*/ 3 w 90"/>
                <a:gd name="T7" fmla="*/ 27 h 89"/>
                <a:gd name="T8" fmla="*/ 0 w 90"/>
                <a:gd name="T9" fmla="*/ 44 h 89"/>
                <a:gd name="T10" fmla="*/ 1 w 90"/>
                <a:gd name="T11" fmla="*/ 54 h 89"/>
                <a:gd name="T12" fmla="*/ 8 w 90"/>
                <a:gd name="T13" fmla="*/ 70 h 89"/>
                <a:gd name="T14" fmla="*/ 20 w 90"/>
                <a:gd name="T15" fmla="*/ 82 h 89"/>
                <a:gd name="T16" fmla="*/ 36 w 90"/>
                <a:gd name="T17" fmla="*/ 88 h 89"/>
                <a:gd name="T18" fmla="*/ 44 w 90"/>
                <a:gd name="T19" fmla="*/ 89 h 89"/>
                <a:gd name="T20" fmla="*/ 62 w 90"/>
                <a:gd name="T21" fmla="*/ 86 h 89"/>
                <a:gd name="T22" fmla="*/ 77 w 90"/>
                <a:gd name="T23" fmla="*/ 76 h 89"/>
                <a:gd name="T24" fmla="*/ 86 w 90"/>
                <a:gd name="T25" fmla="*/ 62 h 89"/>
                <a:gd name="T26" fmla="*/ 90 w 90"/>
                <a:gd name="T27" fmla="*/ 44 h 89"/>
                <a:gd name="T28" fmla="*/ 89 w 90"/>
                <a:gd name="T29" fmla="*/ 35 h 89"/>
                <a:gd name="T30" fmla="*/ 82 w 90"/>
                <a:gd name="T31" fmla="*/ 19 h 89"/>
                <a:gd name="T32" fmla="*/ 69 w 90"/>
                <a:gd name="T33" fmla="*/ 7 h 89"/>
                <a:gd name="T34" fmla="*/ 54 w 90"/>
                <a:gd name="T35" fmla="*/ 1 h 89"/>
                <a:gd name="T36" fmla="*/ 44 w 90"/>
                <a:gd name="T37" fmla="*/ 0 h 89"/>
                <a:gd name="T38" fmla="*/ 44 w 90"/>
                <a:gd name="T39" fmla="*/ 75 h 89"/>
                <a:gd name="T40" fmla="*/ 33 w 90"/>
                <a:gd name="T41" fmla="*/ 73 h 89"/>
                <a:gd name="T42" fmla="*/ 23 w 90"/>
                <a:gd name="T43" fmla="*/ 66 h 89"/>
                <a:gd name="T44" fmla="*/ 16 w 90"/>
                <a:gd name="T45" fmla="*/ 56 h 89"/>
                <a:gd name="T46" fmla="*/ 14 w 90"/>
                <a:gd name="T47" fmla="*/ 44 h 89"/>
                <a:gd name="T48" fmla="*/ 14 w 90"/>
                <a:gd name="T49" fmla="*/ 39 h 89"/>
                <a:gd name="T50" fmla="*/ 20 w 90"/>
                <a:gd name="T51" fmla="*/ 28 h 89"/>
                <a:gd name="T52" fmla="*/ 27 w 90"/>
                <a:gd name="T53" fmla="*/ 19 h 89"/>
                <a:gd name="T54" fmla="*/ 39 w 90"/>
                <a:gd name="T55" fmla="*/ 15 h 89"/>
                <a:gd name="T56" fmla="*/ 44 w 90"/>
                <a:gd name="T57" fmla="*/ 14 h 89"/>
                <a:gd name="T58" fmla="*/ 56 w 90"/>
                <a:gd name="T59" fmla="*/ 16 h 89"/>
                <a:gd name="T60" fmla="*/ 66 w 90"/>
                <a:gd name="T61" fmla="*/ 22 h 89"/>
                <a:gd name="T62" fmla="*/ 73 w 90"/>
                <a:gd name="T63" fmla="*/ 32 h 89"/>
                <a:gd name="T64" fmla="*/ 76 w 90"/>
                <a:gd name="T65" fmla="*/ 44 h 89"/>
                <a:gd name="T66" fmla="*/ 75 w 90"/>
                <a:gd name="T67" fmla="*/ 51 h 89"/>
                <a:gd name="T68" fmla="*/ 70 w 90"/>
                <a:gd name="T69" fmla="*/ 61 h 89"/>
                <a:gd name="T70" fmla="*/ 62 w 90"/>
                <a:gd name="T71" fmla="*/ 70 h 89"/>
                <a:gd name="T72" fmla="*/ 51 w 90"/>
                <a:gd name="T73" fmla="*/ 74 h 89"/>
                <a:gd name="T74" fmla="*/ 44 w 90"/>
                <a:gd name="T75" fmla="*/ 7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0" h="89">
                  <a:moveTo>
                    <a:pt x="44" y="0"/>
                  </a:moveTo>
                  <a:lnTo>
                    <a:pt x="44" y="0"/>
                  </a:lnTo>
                  <a:lnTo>
                    <a:pt x="36" y="1"/>
                  </a:lnTo>
                  <a:lnTo>
                    <a:pt x="27" y="3"/>
                  </a:lnTo>
                  <a:lnTo>
                    <a:pt x="20" y="7"/>
                  </a:lnTo>
                  <a:lnTo>
                    <a:pt x="13" y="13"/>
                  </a:lnTo>
                  <a:lnTo>
                    <a:pt x="8" y="19"/>
                  </a:lnTo>
                  <a:lnTo>
                    <a:pt x="3" y="27"/>
                  </a:lnTo>
                  <a:lnTo>
                    <a:pt x="1" y="35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" y="54"/>
                  </a:lnTo>
                  <a:lnTo>
                    <a:pt x="3" y="62"/>
                  </a:lnTo>
                  <a:lnTo>
                    <a:pt x="8" y="70"/>
                  </a:lnTo>
                  <a:lnTo>
                    <a:pt x="13" y="76"/>
                  </a:lnTo>
                  <a:lnTo>
                    <a:pt x="20" y="82"/>
                  </a:lnTo>
                  <a:lnTo>
                    <a:pt x="27" y="86"/>
                  </a:lnTo>
                  <a:lnTo>
                    <a:pt x="36" y="88"/>
                  </a:lnTo>
                  <a:lnTo>
                    <a:pt x="44" y="89"/>
                  </a:lnTo>
                  <a:lnTo>
                    <a:pt x="44" y="89"/>
                  </a:lnTo>
                  <a:lnTo>
                    <a:pt x="54" y="88"/>
                  </a:lnTo>
                  <a:lnTo>
                    <a:pt x="62" y="86"/>
                  </a:lnTo>
                  <a:lnTo>
                    <a:pt x="69" y="82"/>
                  </a:lnTo>
                  <a:lnTo>
                    <a:pt x="77" y="76"/>
                  </a:lnTo>
                  <a:lnTo>
                    <a:pt x="82" y="70"/>
                  </a:lnTo>
                  <a:lnTo>
                    <a:pt x="86" y="62"/>
                  </a:lnTo>
                  <a:lnTo>
                    <a:pt x="89" y="54"/>
                  </a:lnTo>
                  <a:lnTo>
                    <a:pt x="90" y="44"/>
                  </a:lnTo>
                  <a:lnTo>
                    <a:pt x="90" y="44"/>
                  </a:lnTo>
                  <a:lnTo>
                    <a:pt x="89" y="35"/>
                  </a:lnTo>
                  <a:lnTo>
                    <a:pt x="86" y="27"/>
                  </a:lnTo>
                  <a:lnTo>
                    <a:pt x="82" y="19"/>
                  </a:lnTo>
                  <a:lnTo>
                    <a:pt x="77" y="13"/>
                  </a:lnTo>
                  <a:lnTo>
                    <a:pt x="69" y="7"/>
                  </a:lnTo>
                  <a:lnTo>
                    <a:pt x="62" y="3"/>
                  </a:lnTo>
                  <a:lnTo>
                    <a:pt x="54" y="1"/>
                  </a:lnTo>
                  <a:lnTo>
                    <a:pt x="44" y="0"/>
                  </a:lnTo>
                  <a:lnTo>
                    <a:pt x="44" y="0"/>
                  </a:lnTo>
                  <a:close/>
                  <a:moveTo>
                    <a:pt x="44" y="75"/>
                  </a:moveTo>
                  <a:lnTo>
                    <a:pt x="44" y="75"/>
                  </a:lnTo>
                  <a:lnTo>
                    <a:pt x="39" y="74"/>
                  </a:lnTo>
                  <a:lnTo>
                    <a:pt x="33" y="73"/>
                  </a:lnTo>
                  <a:lnTo>
                    <a:pt x="27" y="70"/>
                  </a:lnTo>
                  <a:lnTo>
                    <a:pt x="23" y="66"/>
                  </a:lnTo>
                  <a:lnTo>
                    <a:pt x="20" y="61"/>
                  </a:lnTo>
                  <a:lnTo>
                    <a:pt x="16" y="56"/>
                  </a:lnTo>
                  <a:lnTo>
                    <a:pt x="14" y="51"/>
                  </a:lnTo>
                  <a:lnTo>
                    <a:pt x="14" y="44"/>
                  </a:lnTo>
                  <a:lnTo>
                    <a:pt x="14" y="44"/>
                  </a:lnTo>
                  <a:lnTo>
                    <a:pt x="14" y="39"/>
                  </a:lnTo>
                  <a:lnTo>
                    <a:pt x="16" y="32"/>
                  </a:lnTo>
                  <a:lnTo>
                    <a:pt x="20" y="28"/>
                  </a:lnTo>
                  <a:lnTo>
                    <a:pt x="23" y="22"/>
                  </a:lnTo>
                  <a:lnTo>
                    <a:pt x="27" y="19"/>
                  </a:lnTo>
                  <a:lnTo>
                    <a:pt x="33" y="16"/>
                  </a:lnTo>
                  <a:lnTo>
                    <a:pt x="39" y="15"/>
                  </a:lnTo>
                  <a:lnTo>
                    <a:pt x="44" y="14"/>
                  </a:lnTo>
                  <a:lnTo>
                    <a:pt x="44" y="14"/>
                  </a:lnTo>
                  <a:lnTo>
                    <a:pt x="51" y="15"/>
                  </a:lnTo>
                  <a:lnTo>
                    <a:pt x="56" y="16"/>
                  </a:lnTo>
                  <a:lnTo>
                    <a:pt x="62" y="19"/>
                  </a:lnTo>
                  <a:lnTo>
                    <a:pt x="66" y="22"/>
                  </a:lnTo>
                  <a:lnTo>
                    <a:pt x="70" y="28"/>
                  </a:lnTo>
                  <a:lnTo>
                    <a:pt x="73" y="32"/>
                  </a:lnTo>
                  <a:lnTo>
                    <a:pt x="75" y="39"/>
                  </a:lnTo>
                  <a:lnTo>
                    <a:pt x="76" y="44"/>
                  </a:lnTo>
                  <a:lnTo>
                    <a:pt x="76" y="44"/>
                  </a:lnTo>
                  <a:lnTo>
                    <a:pt x="75" y="51"/>
                  </a:lnTo>
                  <a:lnTo>
                    <a:pt x="73" y="56"/>
                  </a:lnTo>
                  <a:lnTo>
                    <a:pt x="70" y="61"/>
                  </a:lnTo>
                  <a:lnTo>
                    <a:pt x="66" y="66"/>
                  </a:lnTo>
                  <a:lnTo>
                    <a:pt x="62" y="70"/>
                  </a:lnTo>
                  <a:lnTo>
                    <a:pt x="56" y="73"/>
                  </a:lnTo>
                  <a:lnTo>
                    <a:pt x="51" y="74"/>
                  </a:lnTo>
                  <a:lnTo>
                    <a:pt x="44" y="75"/>
                  </a:lnTo>
                  <a:lnTo>
                    <a:pt x="4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latin typeface="+mn-ea"/>
              </a:endParaRPr>
            </a:p>
          </p:txBody>
        </p:sp>
        <p:sp>
          <p:nvSpPr>
            <p:cNvPr id="113" name="Freeform 272">
              <a:extLst>
                <a:ext uri="{FF2B5EF4-FFF2-40B4-BE49-F238E27FC236}">
                  <a16:creationId xmlns:a16="http://schemas.microsoft.com/office/drawing/2014/main" id="{C08A9C03-0ECC-4D35-95FD-2D7B803A34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2800" y="3486150"/>
              <a:ext cx="200025" cy="201613"/>
            </a:xfrm>
            <a:custGeom>
              <a:avLst/>
              <a:gdLst>
                <a:gd name="T0" fmla="*/ 111 w 126"/>
                <a:gd name="T1" fmla="*/ 45 h 127"/>
                <a:gd name="T2" fmla="*/ 117 w 126"/>
                <a:gd name="T3" fmla="*/ 27 h 127"/>
                <a:gd name="T4" fmla="*/ 93 w 126"/>
                <a:gd name="T5" fmla="*/ 10 h 127"/>
                <a:gd name="T6" fmla="*/ 82 w 126"/>
                <a:gd name="T7" fmla="*/ 5 h 127"/>
                <a:gd name="T8" fmla="*/ 53 w 126"/>
                <a:gd name="T9" fmla="*/ 0 h 127"/>
                <a:gd name="T10" fmla="*/ 44 w 126"/>
                <a:gd name="T11" fmla="*/ 15 h 127"/>
                <a:gd name="T12" fmla="*/ 27 w 126"/>
                <a:gd name="T13" fmla="*/ 10 h 127"/>
                <a:gd name="T14" fmla="*/ 11 w 126"/>
                <a:gd name="T15" fmla="*/ 34 h 127"/>
                <a:gd name="T16" fmla="*/ 5 w 126"/>
                <a:gd name="T17" fmla="*/ 45 h 127"/>
                <a:gd name="T18" fmla="*/ 0 w 126"/>
                <a:gd name="T19" fmla="*/ 73 h 127"/>
                <a:gd name="T20" fmla="*/ 15 w 126"/>
                <a:gd name="T21" fmla="*/ 82 h 127"/>
                <a:gd name="T22" fmla="*/ 10 w 126"/>
                <a:gd name="T23" fmla="*/ 100 h 127"/>
                <a:gd name="T24" fmla="*/ 33 w 126"/>
                <a:gd name="T25" fmla="*/ 116 h 127"/>
                <a:gd name="T26" fmla="*/ 44 w 126"/>
                <a:gd name="T27" fmla="*/ 122 h 127"/>
                <a:gd name="T28" fmla="*/ 72 w 126"/>
                <a:gd name="T29" fmla="*/ 127 h 127"/>
                <a:gd name="T30" fmla="*/ 82 w 126"/>
                <a:gd name="T31" fmla="*/ 112 h 127"/>
                <a:gd name="T32" fmla="*/ 99 w 126"/>
                <a:gd name="T33" fmla="*/ 116 h 127"/>
                <a:gd name="T34" fmla="*/ 116 w 126"/>
                <a:gd name="T35" fmla="*/ 93 h 127"/>
                <a:gd name="T36" fmla="*/ 121 w 126"/>
                <a:gd name="T37" fmla="*/ 82 h 127"/>
                <a:gd name="T38" fmla="*/ 126 w 126"/>
                <a:gd name="T39" fmla="*/ 54 h 127"/>
                <a:gd name="T40" fmla="*/ 98 w 126"/>
                <a:gd name="T41" fmla="*/ 73 h 127"/>
                <a:gd name="T42" fmla="*/ 100 w 126"/>
                <a:gd name="T43" fmla="*/ 96 h 127"/>
                <a:gd name="T44" fmla="*/ 81 w 126"/>
                <a:gd name="T45" fmla="*/ 95 h 127"/>
                <a:gd name="T46" fmla="*/ 67 w 126"/>
                <a:gd name="T47" fmla="*/ 113 h 127"/>
                <a:gd name="T48" fmla="*/ 54 w 126"/>
                <a:gd name="T49" fmla="*/ 98 h 127"/>
                <a:gd name="T50" fmla="*/ 31 w 126"/>
                <a:gd name="T51" fmla="*/ 101 h 127"/>
                <a:gd name="T52" fmla="*/ 32 w 126"/>
                <a:gd name="T53" fmla="*/ 82 h 127"/>
                <a:gd name="T54" fmla="*/ 14 w 126"/>
                <a:gd name="T55" fmla="*/ 68 h 127"/>
                <a:gd name="T56" fmla="*/ 28 w 126"/>
                <a:gd name="T57" fmla="*/ 54 h 127"/>
                <a:gd name="T58" fmla="*/ 26 w 126"/>
                <a:gd name="T59" fmla="*/ 31 h 127"/>
                <a:gd name="T60" fmla="*/ 45 w 126"/>
                <a:gd name="T61" fmla="*/ 32 h 127"/>
                <a:gd name="T62" fmla="*/ 59 w 126"/>
                <a:gd name="T63" fmla="*/ 14 h 127"/>
                <a:gd name="T64" fmla="*/ 72 w 126"/>
                <a:gd name="T65" fmla="*/ 29 h 127"/>
                <a:gd name="T66" fmla="*/ 95 w 126"/>
                <a:gd name="T67" fmla="*/ 26 h 127"/>
                <a:gd name="T68" fmla="*/ 94 w 126"/>
                <a:gd name="T69" fmla="*/ 45 h 127"/>
                <a:gd name="T70" fmla="*/ 112 w 126"/>
                <a:gd name="T71" fmla="*/ 59 h 127"/>
                <a:gd name="T72" fmla="*/ 98 w 126"/>
                <a:gd name="T73" fmla="*/ 7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6" h="127">
                  <a:moveTo>
                    <a:pt x="121" y="47"/>
                  </a:moveTo>
                  <a:lnTo>
                    <a:pt x="111" y="45"/>
                  </a:lnTo>
                  <a:lnTo>
                    <a:pt x="117" y="35"/>
                  </a:lnTo>
                  <a:lnTo>
                    <a:pt x="117" y="27"/>
                  </a:lnTo>
                  <a:lnTo>
                    <a:pt x="102" y="12"/>
                  </a:lnTo>
                  <a:lnTo>
                    <a:pt x="93" y="10"/>
                  </a:lnTo>
                  <a:lnTo>
                    <a:pt x="84" y="16"/>
                  </a:lnTo>
                  <a:lnTo>
                    <a:pt x="82" y="5"/>
                  </a:lnTo>
                  <a:lnTo>
                    <a:pt x="75" y="0"/>
                  </a:lnTo>
                  <a:lnTo>
                    <a:pt x="53" y="0"/>
                  </a:lnTo>
                  <a:lnTo>
                    <a:pt x="46" y="5"/>
                  </a:lnTo>
                  <a:lnTo>
                    <a:pt x="44" y="15"/>
                  </a:lnTo>
                  <a:lnTo>
                    <a:pt x="36" y="9"/>
                  </a:lnTo>
                  <a:lnTo>
                    <a:pt x="27" y="10"/>
                  </a:lnTo>
                  <a:lnTo>
                    <a:pt x="12" y="26"/>
                  </a:lnTo>
                  <a:lnTo>
                    <a:pt x="11" y="34"/>
                  </a:lnTo>
                  <a:lnTo>
                    <a:pt x="15" y="43"/>
                  </a:lnTo>
                  <a:lnTo>
                    <a:pt x="5" y="45"/>
                  </a:lnTo>
                  <a:lnTo>
                    <a:pt x="0" y="51"/>
                  </a:lnTo>
                  <a:lnTo>
                    <a:pt x="0" y="73"/>
                  </a:lnTo>
                  <a:lnTo>
                    <a:pt x="5" y="80"/>
                  </a:lnTo>
                  <a:lnTo>
                    <a:pt x="15" y="82"/>
                  </a:lnTo>
                  <a:lnTo>
                    <a:pt x="9" y="91"/>
                  </a:lnTo>
                  <a:lnTo>
                    <a:pt x="10" y="100"/>
                  </a:lnTo>
                  <a:lnTo>
                    <a:pt x="25" y="115"/>
                  </a:lnTo>
                  <a:lnTo>
                    <a:pt x="33" y="116"/>
                  </a:lnTo>
                  <a:lnTo>
                    <a:pt x="42" y="111"/>
                  </a:lnTo>
                  <a:lnTo>
                    <a:pt x="44" y="122"/>
                  </a:lnTo>
                  <a:lnTo>
                    <a:pt x="52" y="127"/>
                  </a:lnTo>
                  <a:lnTo>
                    <a:pt x="72" y="127"/>
                  </a:lnTo>
                  <a:lnTo>
                    <a:pt x="80" y="122"/>
                  </a:lnTo>
                  <a:lnTo>
                    <a:pt x="82" y="112"/>
                  </a:lnTo>
                  <a:lnTo>
                    <a:pt x="91" y="117"/>
                  </a:lnTo>
                  <a:lnTo>
                    <a:pt x="99" y="116"/>
                  </a:lnTo>
                  <a:lnTo>
                    <a:pt x="114" y="101"/>
                  </a:lnTo>
                  <a:lnTo>
                    <a:pt x="116" y="93"/>
                  </a:lnTo>
                  <a:lnTo>
                    <a:pt x="111" y="84"/>
                  </a:lnTo>
                  <a:lnTo>
                    <a:pt x="121" y="82"/>
                  </a:lnTo>
                  <a:lnTo>
                    <a:pt x="126" y="75"/>
                  </a:lnTo>
                  <a:lnTo>
                    <a:pt x="126" y="54"/>
                  </a:lnTo>
                  <a:lnTo>
                    <a:pt x="121" y="47"/>
                  </a:lnTo>
                  <a:close/>
                  <a:moveTo>
                    <a:pt x="98" y="73"/>
                  </a:moveTo>
                  <a:lnTo>
                    <a:pt x="94" y="84"/>
                  </a:lnTo>
                  <a:lnTo>
                    <a:pt x="100" y="96"/>
                  </a:lnTo>
                  <a:lnTo>
                    <a:pt x="94" y="102"/>
                  </a:lnTo>
                  <a:lnTo>
                    <a:pt x="81" y="95"/>
                  </a:lnTo>
                  <a:lnTo>
                    <a:pt x="70" y="99"/>
                  </a:lnTo>
                  <a:lnTo>
                    <a:pt x="67" y="113"/>
                  </a:lnTo>
                  <a:lnTo>
                    <a:pt x="57" y="113"/>
                  </a:lnTo>
                  <a:lnTo>
                    <a:pt x="54" y="98"/>
                  </a:lnTo>
                  <a:lnTo>
                    <a:pt x="43" y="94"/>
                  </a:lnTo>
                  <a:lnTo>
                    <a:pt x="31" y="101"/>
                  </a:lnTo>
                  <a:lnTo>
                    <a:pt x="24" y="94"/>
                  </a:lnTo>
                  <a:lnTo>
                    <a:pt x="32" y="82"/>
                  </a:lnTo>
                  <a:lnTo>
                    <a:pt x="28" y="71"/>
                  </a:lnTo>
                  <a:lnTo>
                    <a:pt x="14" y="68"/>
                  </a:lnTo>
                  <a:lnTo>
                    <a:pt x="14" y="58"/>
                  </a:lnTo>
                  <a:lnTo>
                    <a:pt x="28" y="54"/>
                  </a:lnTo>
                  <a:lnTo>
                    <a:pt x="32" y="44"/>
                  </a:lnTo>
                  <a:lnTo>
                    <a:pt x="26" y="31"/>
                  </a:lnTo>
                  <a:lnTo>
                    <a:pt x="32" y="24"/>
                  </a:lnTo>
                  <a:lnTo>
                    <a:pt x="45" y="32"/>
                  </a:lnTo>
                  <a:lnTo>
                    <a:pt x="56" y="28"/>
                  </a:lnTo>
                  <a:lnTo>
                    <a:pt x="59" y="14"/>
                  </a:lnTo>
                  <a:lnTo>
                    <a:pt x="69" y="14"/>
                  </a:lnTo>
                  <a:lnTo>
                    <a:pt x="72" y="29"/>
                  </a:lnTo>
                  <a:lnTo>
                    <a:pt x="83" y="33"/>
                  </a:lnTo>
                  <a:lnTo>
                    <a:pt x="95" y="26"/>
                  </a:lnTo>
                  <a:lnTo>
                    <a:pt x="103" y="33"/>
                  </a:lnTo>
                  <a:lnTo>
                    <a:pt x="94" y="45"/>
                  </a:lnTo>
                  <a:lnTo>
                    <a:pt x="98" y="56"/>
                  </a:lnTo>
                  <a:lnTo>
                    <a:pt x="112" y="59"/>
                  </a:lnTo>
                  <a:lnTo>
                    <a:pt x="112" y="70"/>
                  </a:lnTo>
                  <a:lnTo>
                    <a:pt x="98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latin typeface="+mn-ea"/>
              </a:endParaRPr>
            </a:p>
          </p:txBody>
        </p:sp>
        <p:sp>
          <p:nvSpPr>
            <p:cNvPr id="114" name="Freeform 273">
              <a:extLst>
                <a:ext uri="{FF2B5EF4-FFF2-40B4-BE49-F238E27FC236}">
                  <a16:creationId xmlns:a16="http://schemas.microsoft.com/office/drawing/2014/main" id="{117C1DA3-1962-4EF2-B778-F9993E4BC2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4713" y="3549650"/>
              <a:ext cx="74613" cy="74613"/>
            </a:xfrm>
            <a:custGeom>
              <a:avLst/>
              <a:gdLst>
                <a:gd name="T0" fmla="*/ 24 w 47"/>
                <a:gd name="T1" fmla="*/ 0 h 47"/>
                <a:gd name="T2" fmla="*/ 24 w 47"/>
                <a:gd name="T3" fmla="*/ 0 h 47"/>
                <a:gd name="T4" fmla="*/ 19 w 47"/>
                <a:gd name="T5" fmla="*/ 0 h 47"/>
                <a:gd name="T6" fmla="*/ 15 w 47"/>
                <a:gd name="T7" fmla="*/ 2 h 47"/>
                <a:gd name="T8" fmla="*/ 11 w 47"/>
                <a:gd name="T9" fmla="*/ 4 h 47"/>
                <a:gd name="T10" fmla="*/ 7 w 47"/>
                <a:gd name="T11" fmla="*/ 6 h 47"/>
                <a:gd name="T12" fmla="*/ 4 w 47"/>
                <a:gd name="T13" fmla="*/ 10 h 47"/>
                <a:gd name="T14" fmla="*/ 2 w 47"/>
                <a:gd name="T15" fmla="*/ 14 h 47"/>
                <a:gd name="T16" fmla="*/ 1 w 47"/>
                <a:gd name="T17" fmla="*/ 19 h 47"/>
                <a:gd name="T18" fmla="*/ 0 w 47"/>
                <a:gd name="T19" fmla="*/ 23 h 47"/>
                <a:gd name="T20" fmla="*/ 0 w 47"/>
                <a:gd name="T21" fmla="*/ 23 h 47"/>
                <a:gd name="T22" fmla="*/ 1 w 47"/>
                <a:gd name="T23" fmla="*/ 28 h 47"/>
                <a:gd name="T24" fmla="*/ 2 w 47"/>
                <a:gd name="T25" fmla="*/ 33 h 47"/>
                <a:gd name="T26" fmla="*/ 4 w 47"/>
                <a:gd name="T27" fmla="*/ 36 h 47"/>
                <a:gd name="T28" fmla="*/ 7 w 47"/>
                <a:gd name="T29" fmla="*/ 41 h 47"/>
                <a:gd name="T30" fmla="*/ 11 w 47"/>
                <a:gd name="T31" fmla="*/ 43 h 47"/>
                <a:gd name="T32" fmla="*/ 15 w 47"/>
                <a:gd name="T33" fmla="*/ 45 h 47"/>
                <a:gd name="T34" fmla="*/ 19 w 47"/>
                <a:gd name="T35" fmla="*/ 47 h 47"/>
                <a:gd name="T36" fmla="*/ 24 w 47"/>
                <a:gd name="T37" fmla="*/ 47 h 47"/>
                <a:gd name="T38" fmla="*/ 24 w 47"/>
                <a:gd name="T39" fmla="*/ 47 h 47"/>
                <a:gd name="T40" fmla="*/ 29 w 47"/>
                <a:gd name="T41" fmla="*/ 47 h 47"/>
                <a:gd name="T42" fmla="*/ 33 w 47"/>
                <a:gd name="T43" fmla="*/ 45 h 47"/>
                <a:gd name="T44" fmla="*/ 38 w 47"/>
                <a:gd name="T45" fmla="*/ 43 h 47"/>
                <a:gd name="T46" fmla="*/ 41 w 47"/>
                <a:gd name="T47" fmla="*/ 41 h 47"/>
                <a:gd name="T48" fmla="*/ 44 w 47"/>
                <a:gd name="T49" fmla="*/ 36 h 47"/>
                <a:gd name="T50" fmla="*/ 46 w 47"/>
                <a:gd name="T51" fmla="*/ 33 h 47"/>
                <a:gd name="T52" fmla="*/ 47 w 47"/>
                <a:gd name="T53" fmla="*/ 28 h 47"/>
                <a:gd name="T54" fmla="*/ 47 w 47"/>
                <a:gd name="T55" fmla="*/ 23 h 47"/>
                <a:gd name="T56" fmla="*/ 47 w 47"/>
                <a:gd name="T57" fmla="*/ 23 h 47"/>
                <a:gd name="T58" fmla="*/ 47 w 47"/>
                <a:gd name="T59" fmla="*/ 19 h 47"/>
                <a:gd name="T60" fmla="*/ 46 w 47"/>
                <a:gd name="T61" fmla="*/ 14 h 47"/>
                <a:gd name="T62" fmla="*/ 44 w 47"/>
                <a:gd name="T63" fmla="*/ 10 h 47"/>
                <a:gd name="T64" fmla="*/ 41 w 47"/>
                <a:gd name="T65" fmla="*/ 6 h 47"/>
                <a:gd name="T66" fmla="*/ 38 w 47"/>
                <a:gd name="T67" fmla="*/ 4 h 47"/>
                <a:gd name="T68" fmla="*/ 33 w 47"/>
                <a:gd name="T69" fmla="*/ 2 h 47"/>
                <a:gd name="T70" fmla="*/ 29 w 47"/>
                <a:gd name="T71" fmla="*/ 0 h 47"/>
                <a:gd name="T72" fmla="*/ 24 w 47"/>
                <a:gd name="T73" fmla="*/ 0 h 47"/>
                <a:gd name="T74" fmla="*/ 24 w 47"/>
                <a:gd name="T75" fmla="*/ 0 h 47"/>
                <a:gd name="T76" fmla="*/ 24 w 47"/>
                <a:gd name="T77" fmla="*/ 33 h 47"/>
                <a:gd name="T78" fmla="*/ 24 w 47"/>
                <a:gd name="T79" fmla="*/ 33 h 47"/>
                <a:gd name="T80" fmla="*/ 20 w 47"/>
                <a:gd name="T81" fmla="*/ 32 h 47"/>
                <a:gd name="T82" fmla="*/ 17 w 47"/>
                <a:gd name="T83" fmla="*/ 30 h 47"/>
                <a:gd name="T84" fmla="*/ 15 w 47"/>
                <a:gd name="T85" fmla="*/ 27 h 47"/>
                <a:gd name="T86" fmla="*/ 15 w 47"/>
                <a:gd name="T87" fmla="*/ 23 h 47"/>
                <a:gd name="T88" fmla="*/ 15 w 47"/>
                <a:gd name="T89" fmla="*/ 23 h 47"/>
                <a:gd name="T90" fmla="*/ 15 w 47"/>
                <a:gd name="T91" fmla="*/ 20 h 47"/>
                <a:gd name="T92" fmla="*/ 17 w 47"/>
                <a:gd name="T93" fmla="*/ 17 h 47"/>
                <a:gd name="T94" fmla="*/ 20 w 47"/>
                <a:gd name="T95" fmla="*/ 15 h 47"/>
                <a:gd name="T96" fmla="*/ 24 w 47"/>
                <a:gd name="T97" fmla="*/ 14 h 47"/>
                <a:gd name="T98" fmla="*/ 24 w 47"/>
                <a:gd name="T99" fmla="*/ 14 h 47"/>
                <a:gd name="T100" fmla="*/ 28 w 47"/>
                <a:gd name="T101" fmla="*/ 15 h 47"/>
                <a:gd name="T102" fmla="*/ 31 w 47"/>
                <a:gd name="T103" fmla="*/ 17 h 47"/>
                <a:gd name="T104" fmla="*/ 33 w 47"/>
                <a:gd name="T105" fmla="*/ 20 h 47"/>
                <a:gd name="T106" fmla="*/ 33 w 47"/>
                <a:gd name="T107" fmla="*/ 23 h 47"/>
                <a:gd name="T108" fmla="*/ 33 w 47"/>
                <a:gd name="T109" fmla="*/ 23 h 47"/>
                <a:gd name="T110" fmla="*/ 33 w 47"/>
                <a:gd name="T111" fmla="*/ 27 h 47"/>
                <a:gd name="T112" fmla="*/ 31 w 47"/>
                <a:gd name="T113" fmla="*/ 30 h 47"/>
                <a:gd name="T114" fmla="*/ 28 w 47"/>
                <a:gd name="T115" fmla="*/ 32 h 47"/>
                <a:gd name="T116" fmla="*/ 24 w 47"/>
                <a:gd name="T117" fmla="*/ 33 h 47"/>
                <a:gd name="T118" fmla="*/ 24 w 47"/>
                <a:gd name="T119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7" h="47">
                  <a:moveTo>
                    <a:pt x="24" y="0"/>
                  </a:moveTo>
                  <a:lnTo>
                    <a:pt x="24" y="0"/>
                  </a:lnTo>
                  <a:lnTo>
                    <a:pt x="19" y="0"/>
                  </a:lnTo>
                  <a:lnTo>
                    <a:pt x="15" y="2"/>
                  </a:lnTo>
                  <a:lnTo>
                    <a:pt x="11" y="4"/>
                  </a:lnTo>
                  <a:lnTo>
                    <a:pt x="7" y="6"/>
                  </a:lnTo>
                  <a:lnTo>
                    <a:pt x="4" y="10"/>
                  </a:lnTo>
                  <a:lnTo>
                    <a:pt x="2" y="14"/>
                  </a:lnTo>
                  <a:lnTo>
                    <a:pt x="1" y="19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1" y="28"/>
                  </a:lnTo>
                  <a:lnTo>
                    <a:pt x="2" y="33"/>
                  </a:lnTo>
                  <a:lnTo>
                    <a:pt x="4" y="36"/>
                  </a:lnTo>
                  <a:lnTo>
                    <a:pt x="7" y="41"/>
                  </a:lnTo>
                  <a:lnTo>
                    <a:pt x="11" y="43"/>
                  </a:lnTo>
                  <a:lnTo>
                    <a:pt x="15" y="45"/>
                  </a:lnTo>
                  <a:lnTo>
                    <a:pt x="19" y="47"/>
                  </a:lnTo>
                  <a:lnTo>
                    <a:pt x="24" y="47"/>
                  </a:lnTo>
                  <a:lnTo>
                    <a:pt x="24" y="47"/>
                  </a:lnTo>
                  <a:lnTo>
                    <a:pt x="29" y="47"/>
                  </a:lnTo>
                  <a:lnTo>
                    <a:pt x="33" y="45"/>
                  </a:lnTo>
                  <a:lnTo>
                    <a:pt x="38" y="43"/>
                  </a:lnTo>
                  <a:lnTo>
                    <a:pt x="41" y="41"/>
                  </a:lnTo>
                  <a:lnTo>
                    <a:pt x="44" y="36"/>
                  </a:lnTo>
                  <a:lnTo>
                    <a:pt x="46" y="33"/>
                  </a:lnTo>
                  <a:lnTo>
                    <a:pt x="47" y="28"/>
                  </a:lnTo>
                  <a:lnTo>
                    <a:pt x="47" y="23"/>
                  </a:lnTo>
                  <a:lnTo>
                    <a:pt x="47" y="23"/>
                  </a:lnTo>
                  <a:lnTo>
                    <a:pt x="47" y="19"/>
                  </a:lnTo>
                  <a:lnTo>
                    <a:pt x="46" y="14"/>
                  </a:lnTo>
                  <a:lnTo>
                    <a:pt x="44" y="10"/>
                  </a:lnTo>
                  <a:lnTo>
                    <a:pt x="41" y="6"/>
                  </a:lnTo>
                  <a:lnTo>
                    <a:pt x="38" y="4"/>
                  </a:lnTo>
                  <a:lnTo>
                    <a:pt x="33" y="2"/>
                  </a:lnTo>
                  <a:lnTo>
                    <a:pt x="29" y="0"/>
                  </a:lnTo>
                  <a:lnTo>
                    <a:pt x="24" y="0"/>
                  </a:lnTo>
                  <a:lnTo>
                    <a:pt x="24" y="0"/>
                  </a:lnTo>
                  <a:close/>
                  <a:moveTo>
                    <a:pt x="24" y="33"/>
                  </a:moveTo>
                  <a:lnTo>
                    <a:pt x="24" y="33"/>
                  </a:lnTo>
                  <a:lnTo>
                    <a:pt x="20" y="32"/>
                  </a:lnTo>
                  <a:lnTo>
                    <a:pt x="17" y="30"/>
                  </a:lnTo>
                  <a:lnTo>
                    <a:pt x="15" y="27"/>
                  </a:lnTo>
                  <a:lnTo>
                    <a:pt x="15" y="23"/>
                  </a:lnTo>
                  <a:lnTo>
                    <a:pt x="15" y="23"/>
                  </a:lnTo>
                  <a:lnTo>
                    <a:pt x="15" y="20"/>
                  </a:lnTo>
                  <a:lnTo>
                    <a:pt x="17" y="17"/>
                  </a:lnTo>
                  <a:lnTo>
                    <a:pt x="20" y="15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8" y="15"/>
                  </a:lnTo>
                  <a:lnTo>
                    <a:pt x="31" y="17"/>
                  </a:lnTo>
                  <a:lnTo>
                    <a:pt x="33" y="20"/>
                  </a:lnTo>
                  <a:lnTo>
                    <a:pt x="33" y="23"/>
                  </a:lnTo>
                  <a:lnTo>
                    <a:pt x="33" y="23"/>
                  </a:lnTo>
                  <a:lnTo>
                    <a:pt x="33" y="27"/>
                  </a:lnTo>
                  <a:lnTo>
                    <a:pt x="31" y="30"/>
                  </a:lnTo>
                  <a:lnTo>
                    <a:pt x="28" y="32"/>
                  </a:lnTo>
                  <a:lnTo>
                    <a:pt x="24" y="33"/>
                  </a:lnTo>
                  <a:lnTo>
                    <a:pt x="24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latin typeface="+mn-ea"/>
              </a:endParaRPr>
            </a:p>
          </p:txBody>
        </p:sp>
        <p:sp>
          <p:nvSpPr>
            <p:cNvPr id="115" name="Freeform 274">
              <a:extLst>
                <a:ext uri="{FF2B5EF4-FFF2-40B4-BE49-F238E27FC236}">
                  <a16:creationId xmlns:a16="http://schemas.microsoft.com/office/drawing/2014/main" id="{E56ED546-83CD-43F3-9D8E-07375EA3B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1000" y="3421063"/>
              <a:ext cx="165100" cy="163513"/>
            </a:xfrm>
            <a:custGeom>
              <a:avLst/>
              <a:gdLst>
                <a:gd name="T0" fmla="*/ 104 w 104"/>
                <a:gd name="T1" fmla="*/ 14 h 103"/>
                <a:gd name="T2" fmla="*/ 104 w 104"/>
                <a:gd name="T3" fmla="*/ 0 h 103"/>
                <a:gd name="T4" fmla="*/ 104 w 104"/>
                <a:gd name="T5" fmla="*/ 0 h 103"/>
                <a:gd name="T6" fmla="*/ 93 w 104"/>
                <a:gd name="T7" fmla="*/ 0 h 103"/>
                <a:gd name="T8" fmla="*/ 83 w 104"/>
                <a:gd name="T9" fmla="*/ 2 h 103"/>
                <a:gd name="T10" fmla="*/ 73 w 104"/>
                <a:gd name="T11" fmla="*/ 4 h 103"/>
                <a:gd name="T12" fmla="*/ 64 w 104"/>
                <a:gd name="T13" fmla="*/ 7 h 103"/>
                <a:gd name="T14" fmla="*/ 54 w 104"/>
                <a:gd name="T15" fmla="*/ 11 h 103"/>
                <a:gd name="T16" fmla="*/ 45 w 104"/>
                <a:gd name="T17" fmla="*/ 17 h 103"/>
                <a:gd name="T18" fmla="*/ 38 w 104"/>
                <a:gd name="T19" fmla="*/ 23 h 103"/>
                <a:gd name="T20" fmla="*/ 30 w 104"/>
                <a:gd name="T21" fmla="*/ 30 h 103"/>
                <a:gd name="T22" fmla="*/ 24 w 104"/>
                <a:gd name="T23" fmla="*/ 37 h 103"/>
                <a:gd name="T24" fmla="*/ 17 w 104"/>
                <a:gd name="T25" fmla="*/ 45 h 103"/>
                <a:gd name="T26" fmla="*/ 13 w 104"/>
                <a:gd name="T27" fmla="*/ 54 h 103"/>
                <a:gd name="T28" fmla="*/ 7 w 104"/>
                <a:gd name="T29" fmla="*/ 62 h 103"/>
                <a:gd name="T30" fmla="*/ 4 w 104"/>
                <a:gd name="T31" fmla="*/ 72 h 103"/>
                <a:gd name="T32" fmla="*/ 2 w 104"/>
                <a:gd name="T33" fmla="*/ 82 h 103"/>
                <a:gd name="T34" fmla="*/ 0 w 104"/>
                <a:gd name="T35" fmla="*/ 92 h 103"/>
                <a:gd name="T36" fmla="*/ 0 w 104"/>
                <a:gd name="T37" fmla="*/ 103 h 103"/>
                <a:gd name="T38" fmla="*/ 14 w 104"/>
                <a:gd name="T39" fmla="*/ 103 h 103"/>
                <a:gd name="T40" fmla="*/ 14 w 104"/>
                <a:gd name="T41" fmla="*/ 103 h 103"/>
                <a:gd name="T42" fmla="*/ 14 w 104"/>
                <a:gd name="T43" fmla="*/ 94 h 103"/>
                <a:gd name="T44" fmla="*/ 16 w 104"/>
                <a:gd name="T45" fmla="*/ 85 h 103"/>
                <a:gd name="T46" fmla="*/ 18 w 104"/>
                <a:gd name="T47" fmla="*/ 76 h 103"/>
                <a:gd name="T48" fmla="*/ 21 w 104"/>
                <a:gd name="T49" fmla="*/ 68 h 103"/>
                <a:gd name="T50" fmla="*/ 25 w 104"/>
                <a:gd name="T51" fmla="*/ 60 h 103"/>
                <a:gd name="T52" fmla="*/ 29 w 104"/>
                <a:gd name="T53" fmla="*/ 53 h 103"/>
                <a:gd name="T54" fmla="*/ 34 w 104"/>
                <a:gd name="T55" fmla="*/ 46 h 103"/>
                <a:gd name="T56" fmla="*/ 40 w 104"/>
                <a:gd name="T57" fmla="*/ 40 h 103"/>
                <a:gd name="T58" fmla="*/ 46 w 104"/>
                <a:gd name="T59" fmla="*/ 34 h 103"/>
                <a:gd name="T60" fmla="*/ 54 w 104"/>
                <a:gd name="T61" fmla="*/ 29 h 103"/>
                <a:gd name="T62" fmla="*/ 61 w 104"/>
                <a:gd name="T63" fmla="*/ 24 h 103"/>
                <a:gd name="T64" fmla="*/ 69 w 104"/>
                <a:gd name="T65" fmla="*/ 20 h 103"/>
                <a:gd name="T66" fmla="*/ 77 w 104"/>
                <a:gd name="T67" fmla="*/ 17 h 103"/>
                <a:gd name="T68" fmla="*/ 85 w 104"/>
                <a:gd name="T69" fmla="*/ 15 h 103"/>
                <a:gd name="T70" fmla="*/ 95 w 104"/>
                <a:gd name="T71" fmla="*/ 14 h 103"/>
                <a:gd name="T72" fmla="*/ 104 w 104"/>
                <a:gd name="T73" fmla="*/ 14 h 103"/>
                <a:gd name="T74" fmla="*/ 104 w 104"/>
                <a:gd name="T75" fmla="*/ 1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4" h="103">
                  <a:moveTo>
                    <a:pt x="104" y="14"/>
                  </a:moveTo>
                  <a:lnTo>
                    <a:pt x="104" y="0"/>
                  </a:lnTo>
                  <a:lnTo>
                    <a:pt x="104" y="0"/>
                  </a:lnTo>
                  <a:lnTo>
                    <a:pt x="93" y="0"/>
                  </a:lnTo>
                  <a:lnTo>
                    <a:pt x="83" y="2"/>
                  </a:lnTo>
                  <a:lnTo>
                    <a:pt x="73" y="4"/>
                  </a:lnTo>
                  <a:lnTo>
                    <a:pt x="64" y="7"/>
                  </a:lnTo>
                  <a:lnTo>
                    <a:pt x="54" y="11"/>
                  </a:lnTo>
                  <a:lnTo>
                    <a:pt x="45" y="17"/>
                  </a:lnTo>
                  <a:lnTo>
                    <a:pt x="38" y="23"/>
                  </a:lnTo>
                  <a:lnTo>
                    <a:pt x="30" y="30"/>
                  </a:lnTo>
                  <a:lnTo>
                    <a:pt x="24" y="37"/>
                  </a:lnTo>
                  <a:lnTo>
                    <a:pt x="17" y="45"/>
                  </a:lnTo>
                  <a:lnTo>
                    <a:pt x="13" y="54"/>
                  </a:lnTo>
                  <a:lnTo>
                    <a:pt x="7" y="62"/>
                  </a:lnTo>
                  <a:lnTo>
                    <a:pt x="4" y="72"/>
                  </a:lnTo>
                  <a:lnTo>
                    <a:pt x="2" y="82"/>
                  </a:lnTo>
                  <a:lnTo>
                    <a:pt x="0" y="92"/>
                  </a:lnTo>
                  <a:lnTo>
                    <a:pt x="0" y="103"/>
                  </a:lnTo>
                  <a:lnTo>
                    <a:pt x="14" y="103"/>
                  </a:lnTo>
                  <a:lnTo>
                    <a:pt x="14" y="103"/>
                  </a:lnTo>
                  <a:lnTo>
                    <a:pt x="14" y="94"/>
                  </a:lnTo>
                  <a:lnTo>
                    <a:pt x="16" y="85"/>
                  </a:lnTo>
                  <a:lnTo>
                    <a:pt x="18" y="76"/>
                  </a:lnTo>
                  <a:lnTo>
                    <a:pt x="21" y="68"/>
                  </a:lnTo>
                  <a:lnTo>
                    <a:pt x="25" y="60"/>
                  </a:lnTo>
                  <a:lnTo>
                    <a:pt x="29" y="53"/>
                  </a:lnTo>
                  <a:lnTo>
                    <a:pt x="34" y="46"/>
                  </a:lnTo>
                  <a:lnTo>
                    <a:pt x="40" y="40"/>
                  </a:lnTo>
                  <a:lnTo>
                    <a:pt x="46" y="34"/>
                  </a:lnTo>
                  <a:lnTo>
                    <a:pt x="54" y="29"/>
                  </a:lnTo>
                  <a:lnTo>
                    <a:pt x="61" y="24"/>
                  </a:lnTo>
                  <a:lnTo>
                    <a:pt x="69" y="20"/>
                  </a:lnTo>
                  <a:lnTo>
                    <a:pt x="77" y="17"/>
                  </a:lnTo>
                  <a:lnTo>
                    <a:pt x="85" y="15"/>
                  </a:lnTo>
                  <a:lnTo>
                    <a:pt x="95" y="14"/>
                  </a:lnTo>
                  <a:lnTo>
                    <a:pt x="104" y="14"/>
                  </a:lnTo>
                  <a:lnTo>
                    <a:pt x="10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latin typeface="+mn-ea"/>
              </a:endParaRPr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4F4E5E87-6BB6-4292-98D9-A9D13C42C416}"/>
              </a:ext>
            </a:extLst>
          </p:cNvPr>
          <p:cNvSpPr txBox="1"/>
          <p:nvPr/>
        </p:nvSpPr>
        <p:spPr>
          <a:xfrm>
            <a:off x="5710011" y="4392852"/>
            <a:ext cx="1382335" cy="1183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88" b="1" dirty="0">
                <a:latin typeface="+mn-ea"/>
              </a:rPr>
              <a:t>∙ </a:t>
            </a:r>
            <a:r>
              <a:rPr lang="ko-KR" altLang="en-US" sz="788" b="1" dirty="0">
                <a:solidFill>
                  <a:srgbClr val="000000"/>
                </a:solidFill>
                <a:latin typeface="+mn-ea"/>
              </a:rPr>
              <a:t>단열</a:t>
            </a:r>
            <a:r>
              <a:rPr lang="en-US" altLang="ko-KR" sz="788" b="1" dirty="0">
                <a:solidFill>
                  <a:srgbClr val="000000"/>
                </a:solidFill>
                <a:latin typeface="+mn-ea"/>
              </a:rPr>
              <a:t>/</a:t>
            </a:r>
            <a:r>
              <a:rPr lang="ko-KR" altLang="en-US" sz="788" b="1" dirty="0">
                <a:solidFill>
                  <a:srgbClr val="000000"/>
                </a:solidFill>
                <a:latin typeface="+mn-ea"/>
              </a:rPr>
              <a:t>방열 소재 성능 </a:t>
            </a:r>
            <a:endParaRPr lang="en-US" altLang="ko-KR" sz="788" b="1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88" b="1" dirty="0">
                <a:solidFill>
                  <a:srgbClr val="000000"/>
                </a:solidFill>
                <a:latin typeface="+mn-ea"/>
              </a:rPr>
              <a:t>  </a:t>
            </a:r>
            <a:r>
              <a:rPr lang="ko-KR" altLang="en-US" sz="788" b="1" dirty="0" smtClean="0">
                <a:solidFill>
                  <a:srgbClr val="000000"/>
                </a:solidFill>
                <a:latin typeface="+mn-ea"/>
              </a:rPr>
              <a:t>측정 </a:t>
            </a:r>
            <a:r>
              <a:rPr lang="ko-KR" altLang="en-US" sz="788" b="1" dirty="0">
                <a:solidFill>
                  <a:srgbClr val="000000"/>
                </a:solidFill>
                <a:latin typeface="+mn-ea"/>
              </a:rPr>
              <a:t>장비 </a:t>
            </a:r>
            <a:endParaRPr lang="en-US" altLang="ko-KR" sz="788" b="1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88" b="1" dirty="0">
                <a:solidFill>
                  <a:srgbClr val="000000"/>
                </a:solidFill>
                <a:latin typeface="+mn-ea"/>
              </a:rPr>
              <a:t>· </a:t>
            </a:r>
            <a:r>
              <a:rPr lang="ko-KR" altLang="en-US" sz="788" b="1" dirty="0" err="1">
                <a:solidFill>
                  <a:srgbClr val="000000"/>
                </a:solidFill>
                <a:latin typeface="+mn-ea"/>
              </a:rPr>
              <a:t>열유체</a:t>
            </a:r>
            <a:r>
              <a:rPr lang="ko-KR" altLang="en-US" sz="788" b="1" dirty="0">
                <a:solidFill>
                  <a:srgbClr val="000000"/>
                </a:solidFill>
                <a:latin typeface="+mn-ea"/>
              </a:rPr>
              <a:t> 분야 실험장치</a:t>
            </a:r>
            <a:endParaRPr lang="en-US" altLang="ko-KR" sz="788" b="1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88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788" b="1" dirty="0">
                <a:solidFill>
                  <a:srgbClr val="000000"/>
                </a:solidFill>
                <a:latin typeface="+mn-ea"/>
              </a:rPr>
              <a:t> 설계 및 제작 </a:t>
            </a:r>
            <a:endParaRPr lang="en-US" altLang="ko-KR" sz="788" b="1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88" b="1" dirty="0">
                <a:solidFill>
                  <a:srgbClr val="000000"/>
                </a:solidFill>
                <a:latin typeface="+mn-ea"/>
              </a:rPr>
              <a:t>· </a:t>
            </a:r>
            <a:r>
              <a:rPr lang="ko-KR" altLang="en-US" sz="788" b="1" dirty="0" err="1">
                <a:solidFill>
                  <a:srgbClr val="000000"/>
                </a:solidFill>
                <a:latin typeface="+mn-ea"/>
              </a:rPr>
              <a:t>진공단열재</a:t>
            </a:r>
            <a:r>
              <a:rPr lang="ko-KR" altLang="en-US" sz="788" b="1" dirty="0">
                <a:solidFill>
                  <a:srgbClr val="000000"/>
                </a:solidFill>
                <a:latin typeface="+mn-ea"/>
              </a:rPr>
              <a:t> 관련 </a:t>
            </a:r>
            <a:endParaRPr lang="en-US" altLang="ko-KR" sz="788" b="1" dirty="0" smtClean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88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788" b="1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788" b="1" dirty="0" smtClean="0">
                <a:solidFill>
                  <a:srgbClr val="000000"/>
                </a:solidFill>
                <a:latin typeface="+mn-ea"/>
              </a:rPr>
              <a:t>검사 </a:t>
            </a:r>
            <a:r>
              <a:rPr lang="ko-KR" altLang="en-US" sz="788" b="1" dirty="0">
                <a:solidFill>
                  <a:srgbClr val="000000"/>
                </a:solidFill>
                <a:latin typeface="+mn-ea"/>
              </a:rPr>
              <a:t>장비</a:t>
            </a:r>
            <a:endParaRPr lang="ko-KR" altLang="en-US" sz="788" b="1" dirty="0">
              <a:latin typeface="+mn-ea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24AFEAB-565E-4EB3-B48C-109C7CDE481F}"/>
              </a:ext>
            </a:extLst>
          </p:cNvPr>
          <p:cNvSpPr txBox="1"/>
          <p:nvPr/>
        </p:nvSpPr>
        <p:spPr>
          <a:xfrm>
            <a:off x="6738565" y="4391710"/>
            <a:ext cx="1257391" cy="1001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88" b="1" dirty="0">
                <a:latin typeface="+mn-ea"/>
              </a:rPr>
              <a:t>∙ </a:t>
            </a:r>
            <a:r>
              <a:rPr lang="ko-KR" altLang="en-US" sz="788" b="1" dirty="0">
                <a:solidFill>
                  <a:srgbClr val="000000"/>
                </a:solidFill>
                <a:latin typeface="+mn-ea"/>
              </a:rPr>
              <a:t>생산 및 시험용 설비 </a:t>
            </a:r>
            <a:endParaRPr lang="en-US" altLang="ko-KR" sz="788" b="1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88" b="1" dirty="0">
                <a:solidFill>
                  <a:srgbClr val="000000"/>
                </a:solidFill>
                <a:latin typeface="+mn-ea"/>
              </a:rPr>
              <a:t>   </a:t>
            </a:r>
            <a:r>
              <a:rPr lang="ko-KR" altLang="en-US" sz="788" b="1" dirty="0" smtClean="0">
                <a:solidFill>
                  <a:srgbClr val="000000"/>
                </a:solidFill>
                <a:latin typeface="+mn-ea"/>
              </a:rPr>
              <a:t>자동 </a:t>
            </a:r>
            <a:r>
              <a:rPr lang="ko-KR" altLang="en-US" sz="788" b="1" dirty="0">
                <a:solidFill>
                  <a:srgbClr val="000000"/>
                </a:solidFill>
                <a:latin typeface="+mn-ea"/>
              </a:rPr>
              <a:t>제어</a:t>
            </a:r>
            <a:r>
              <a:rPr lang="en-US" altLang="ko-KR" sz="788" b="1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788" b="1" dirty="0">
                <a:solidFill>
                  <a:srgbClr val="000000"/>
                </a:solidFill>
                <a:latin typeface="+mn-ea"/>
              </a:rPr>
              <a:t>프로그램 </a:t>
            </a:r>
            <a:endParaRPr lang="en-US" altLang="ko-KR" sz="788" b="1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88" b="1" dirty="0">
                <a:solidFill>
                  <a:srgbClr val="000000"/>
                </a:solidFill>
                <a:latin typeface="+mn-ea"/>
              </a:rPr>
              <a:t>· </a:t>
            </a:r>
            <a:r>
              <a:rPr lang="ko-KR" altLang="en-US" sz="788" b="1" dirty="0">
                <a:solidFill>
                  <a:srgbClr val="000000"/>
                </a:solidFill>
                <a:latin typeface="+mn-ea"/>
              </a:rPr>
              <a:t>냉난방 공조설비 제어 </a:t>
            </a:r>
            <a:endParaRPr lang="en-US" altLang="ko-KR" sz="788" b="1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88" b="1" dirty="0">
                <a:solidFill>
                  <a:srgbClr val="000000"/>
                </a:solidFill>
                <a:latin typeface="+mn-ea"/>
              </a:rPr>
              <a:t>· 3D </a:t>
            </a:r>
            <a:r>
              <a:rPr lang="en-US" altLang="ko-KR" sz="788" b="1" dirty="0" smtClean="0">
                <a:solidFill>
                  <a:srgbClr val="000000"/>
                </a:solidFill>
                <a:latin typeface="+mn-ea"/>
              </a:rPr>
              <a:t>printing</a:t>
            </a:r>
            <a:endParaRPr lang="en-US" altLang="ko-KR" sz="788" b="1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88" b="1" dirty="0" smtClean="0">
                <a:solidFill>
                  <a:srgbClr val="000000"/>
                </a:solidFill>
                <a:latin typeface="+mn-ea"/>
              </a:rPr>
              <a:t>· </a:t>
            </a:r>
            <a:r>
              <a:rPr lang="ko-KR" altLang="en-US" sz="788" b="1" dirty="0" smtClean="0">
                <a:solidFill>
                  <a:srgbClr val="000000"/>
                </a:solidFill>
                <a:latin typeface="+mn-ea"/>
              </a:rPr>
              <a:t>정밀 </a:t>
            </a:r>
            <a:r>
              <a:rPr lang="ko-KR" altLang="en-US" sz="788" b="1" dirty="0">
                <a:solidFill>
                  <a:srgbClr val="000000"/>
                </a:solidFill>
                <a:latin typeface="+mn-ea"/>
              </a:rPr>
              <a:t>측정장비제어 </a:t>
            </a:r>
            <a:endParaRPr lang="ko-KR" altLang="en-US" sz="788" b="1" dirty="0">
              <a:latin typeface="+mn-ea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C219238-5390-42E8-B9AA-E259601E32AD}"/>
              </a:ext>
            </a:extLst>
          </p:cNvPr>
          <p:cNvSpPr txBox="1"/>
          <p:nvPr/>
        </p:nvSpPr>
        <p:spPr>
          <a:xfrm>
            <a:off x="7878895" y="4392852"/>
            <a:ext cx="1284790" cy="1183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88" b="1" dirty="0">
                <a:latin typeface="+mn-ea"/>
              </a:rPr>
              <a:t>∙ </a:t>
            </a:r>
            <a:r>
              <a:rPr lang="ko-KR" altLang="en-US" sz="788" b="1" dirty="0" err="1">
                <a:solidFill>
                  <a:srgbClr val="000000"/>
                </a:solidFill>
                <a:latin typeface="+mn-ea"/>
              </a:rPr>
              <a:t>열유체</a:t>
            </a:r>
            <a:r>
              <a:rPr lang="ko-KR" altLang="en-US" sz="788" b="1" dirty="0">
                <a:solidFill>
                  <a:srgbClr val="000000"/>
                </a:solidFill>
                <a:latin typeface="+mn-ea"/>
              </a:rPr>
              <a:t> 관련 모델링 </a:t>
            </a:r>
            <a:endParaRPr lang="en-US" altLang="ko-KR" sz="788" b="1" dirty="0" smtClean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88" b="1" dirty="0" smtClean="0">
                <a:solidFill>
                  <a:srgbClr val="000000"/>
                </a:solidFill>
                <a:latin typeface="+mn-ea"/>
              </a:rPr>
              <a:t>  및 </a:t>
            </a:r>
            <a:r>
              <a:rPr lang="ko-KR" altLang="en-US" sz="788" b="1" dirty="0">
                <a:solidFill>
                  <a:srgbClr val="000000"/>
                </a:solidFill>
                <a:latin typeface="+mn-ea"/>
              </a:rPr>
              <a:t>수치해석 </a:t>
            </a:r>
            <a:endParaRPr lang="en-US" altLang="ko-KR" sz="788" b="1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88" b="1" dirty="0">
                <a:solidFill>
                  <a:srgbClr val="000000"/>
                </a:solidFill>
                <a:latin typeface="+mn-ea"/>
              </a:rPr>
              <a:t>· </a:t>
            </a:r>
            <a:r>
              <a:rPr lang="ko-KR" altLang="en-US" sz="788" b="1" dirty="0">
                <a:solidFill>
                  <a:srgbClr val="000000"/>
                </a:solidFill>
                <a:latin typeface="+mn-ea"/>
              </a:rPr>
              <a:t>최적설계 솔루션 </a:t>
            </a:r>
            <a:endParaRPr lang="en-US" altLang="ko-KR" sz="788" b="1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88" b="1" dirty="0">
                <a:solidFill>
                  <a:srgbClr val="000000"/>
                </a:solidFill>
                <a:latin typeface="+mn-ea"/>
              </a:rPr>
              <a:t>   </a:t>
            </a:r>
            <a:r>
              <a:rPr lang="ko-KR" altLang="en-US" sz="788" b="1" dirty="0">
                <a:solidFill>
                  <a:srgbClr val="000000"/>
                </a:solidFill>
                <a:latin typeface="+mn-ea"/>
              </a:rPr>
              <a:t>컨설팅</a:t>
            </a:r>
            <a:endParaRPr lang="en-US" altLang="ko-KR" sz="788" b="1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88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788" b="1" dirty="0">
                <a:solidFill>
                  <a:srgbClr val="000000"/>
                </a:solidFill>
                <a:latin typeface="+mn-ea"/>
              </a:rPr>
              <a:t>· </a:t>
            </a:r>
            <a:r>
              <a:rPr lang="ko-KR" altLang="en-US" sz="788" b="1" dirty="0" err="1">
                <a:solidFill>
                  <a:srgbClr val="000000"/>
                </a:solidFill>
                <a:latin typeface="+mn-ea"/>
              </a:rPr>
              <a:t>열유체</a:t>
            </a:r>
            <a:r>
              <a:rPr lang="ko-KR" altLang="en-US" sz="788" b="1" dirty="0">
                <a:solidFill>
                  <a:srgbClr val="000000"/>
                </a:solidFill>
                <a:latin typeface="+mn-ea"/>
              </a:rPr>
              <a:t> 관련 시험 및</a:t>
            </a:r>
            <a:endParaRPr lang="en-US" altLang="ko-KR" sz="788" b="1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88" b="1" dirty="0">
                <a:solidFill>
                  <a:srgbClr val="000000"/>
                </a:solidFill>
                <a:latin typeface="+mn-ea"/>
              </a:rPr>
              <a:t>   </a:t>
            </a:r>
            <a:r>
              <a:rPr lang="ko-KR" altLang="en-US" sz="788" b="1" dirty="0">
                <a:solidFill>
                  <a:srgbClr val="000000"/>
                </a:solidFill>
                <a:latin typeface="+mn-ea"/>
              </a:rPr>
              <a:t> 인증 대행 </a:t>
            </a:r>
            <a:endParaRPr lang="ko-KR" altLang="en-US" sz="788" b="1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4995757" y="2499756"/>
            <a:ext cx="440998" cy="767607"/>
          </a:xfrm>
          <a:prstGeom prst="rect">
            <a:avLst/>
          </a:prstGeom>
        </p:spPr>
      </p:pic>
      <p:sp>
        <p:nvSpPr>
          <p:cNvPr id="88" name="Oval 13">
            <a:extLst>
              <a:ext uri="{FF2B5EF4-FFF2-40B4-BE49-F238E27FC236}">
                <a16:creationId xmlns:a16="http://schemas.microsoft.com/office/drawing/2014/main" id="{B643C5A7-1F6A-4F17-8429-8F4032680883}"/>
              </a:ext>
            </a:extLst>
          </p:cNvPr>
          <p:cNvSpPr/>
          <p:nvPr/>
        </p:nvSpPr>
        <p:spPr>
          <a:xfrm>
            <a:off x="4744475" y="2377414"/>
            <a:ext cx="887037" cy="1074692"/>
          </a:xfrm>
          <a:prstGeom prst="ellipse">
            <a:avLst/>
          </a:prstGeom>
          <a:noFill/>
          <a:ln w="1270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+mn-ea"/>
            </a:endParaRPr>
          </a:p>
        </p:txBody>
      </p:sp>
      <p:sp>
        <p:nvSpPr>
          <p:cNvPr id="90" name="Arc 14">
            <a:extLst>
              <a:ext uri="{FF2B5EF4-FFF2-40B4-BE49-F238E27FC236}">
                <a16:creationId xmlns:a16="http://schemas.microsoft.com/office/drawing/2014/main" id="{86A35664-D18E-4431-A59A-E6E90E65AED5}"/>
              </a:ext>
            </a:extLst>
          </p:cNvPr>
          <p:cNvSpPr/>
          <p:nvPr/>
        </p:nvSpPr>
        <p:spPr>
          <a:xfrm>
            <a:off x="4744475" y="2377414"/>
            <a:ext cx="887037" cy="1074692"/>
          </a:xfrm>
          <a:prstGeom prst="arc">
            <a:avLst>
              <a:gd name="adj1" fmla="val 16200000"/>
              <a:gd name="adj2" fmla="val 948400"/>
            </a:avLst>
          </a:prstGeom>
          <a:ln w="127000">
            <a:solidFill>
              <a:srgbClr val="004E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+mn-ea"/>
            </a:endParaRPr>
          </a:p>
        </p:txBody>
      </p:sp>
      <p:grpSp>
        <p:nvGrpSpPr>
          <p:cNvPr id="141" name="Group 28">
            <a:extLst>
              <a:ext uri="{FF2B5EF4-FFF2-40B4-BE49-F238E27FC236}">
                <a16:creationId xmlns:a16="http://schemas.microsoft.com/office/drawing/2014/main" id="{CC9A203F-D91B-4D5D-BD01-8379FD52769A}"/>
              </a:ext>
            </a:extLst>
          </p:cNvPr>
          <p:cNvGrpSpPr/>
          <p:nvPr/>
        </p:nvGrpSpPr>
        <p:grpSpPr>
          <a:xfrm>
            <a:off x="4618272" y="3669841"/>
            <a:ext cx="1063120" cy="515238"/>
            <a:chOff x="1540234" y="4836405"/>
            <a:chExt cx="2557135" cy="1022908"/>
          </a:xfrm>
        </p:grpSpPr>
        <p:sp>
          <p:nvSpPr>
            <p:cNvPr id="147" name="Double Bracket 24">
              <a:extLst>
                <a:ext uri="{FF2B5EF4-FFF2-40B4-BE49-F238E27FC236}">
                  <a16:creationId xmlns:a16="http://schemas.microsoft.com/office/drawing/2014/main" id="{2D5341CB-10C0-4B4B-8D72-C003B522EE3E}"/>
                </a:ext>
              </a:extLst>
            </p:cNvPr>
            <p:cNvSpPr/>
            <p:nvPr/>
          </p:nvSpPr>
          <p:spPr>
            <a:xfrm>
              <a:off x="1639677" y="4836405"/>
              <a:ext cx="2359446" cy="1022908"/>
            </a:xfrm>
            <a:prstGeom prst="bracketPair">
              <a:avLst/>
            </a:prstGeom>
            <a:ln w="25400">
              <a:solidFill>
                <a:srgbClr val="004E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+mn-ea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64763B59-3D3D-47D1-9DBA-7E13F9FE5EE0}"/>
                </a:ext>
              </a:extLst>
            </p:cNvPr>
            <p:cNvSpPr txBox="1"/>
            <p:nvPr/>
          </p:nvSpPr>
          <p:spPr>
            <a:xfrm>
              <a:off x="1540234" y="4842582"/>
              <a:ext cx="2557135" cy="916549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>
                <a:buClr>
                  <a:schemeClr val="tx1">
                    <a:lumMod val="85000"/>
                    <a:lumOff val="15000"/>
                  </a:schemeClr>
                </a:buClr>
                <a:buSzPct val="105000"/>
              </a:pPr>
              <a:r>
                <a:rPr lang="ko-KR" altLang="en-US" sz="1200" b="1" dirty="0" smtClean="0">
                  <a:solidFill>
                    <a:srgbClr val="004E8F"/>
                  </a:solidFill>
                  <a:latin typeface="+mn-ea"/>
                </a:rPr>
                <a:t>항공우주</a:t>
              </a:r>
              <a:endParaRPr lang="en-US" altLang="ko-KR" sz="1200" b="1" dirty="0" smtClean="0">
                <a:solidFill>
                  <a:srgbClr val="004E8F"/>
                </a:solidFill>
                <a:latin typeface="+mn-ea"/>
              </a:endParaRPr>
            </a:p>
            <a:p>
              <a:pPr algn="ctr">
                <a:buClr>
                  <a:schemeClr val="tx1">
                    <a:lumMod val="85000"/>
                    <a:lumOff val="15000"/>
                  </a:schemeClr>
                </a:buClr>
                <a:buSzPct val="105000"/>
              </a:pPr>
              <a:r>
                <a:rPr lang="ko-KR" altLang="en-US" sz="1200" b="1" dirty="0" smtClean="0">
                  <a:solidFill>
                    <a:srgbClr val="004E8F"/>
                  </a:solidFill>
                  <a:latin typeface="+mn-ea"/>
                </a:rPr>
                <a:t>부품 및 설비</a:t>
              </a:r>
              <a:endParaRPr lang="en-US" altLang="ko-KR" sz="1200" b="1" dirty="0">
                <a:solidFill>
                  <a:srgbClr val="004E8F"/>
                </a:solidFill>
                <a:latin typeface="+mn-ea"/>
              </a:endParaRPr>
            </a:p>
          </p:txBody>
        </p:sp>
      </p:grpSp>
      <p:sp>
        <p:nvSpPr>
          <p:cNvPr id="156" name="TextBox 155">
            <a:extLst>
              <a:ext uri="{FF2B5EF4-FFF2-40B4-BE49-F238E27FC236}">
                <a16:creationId xmlns:a16="http://schemas.microsoft.com/office/drawing/2014/main" id="{4F4E5E87-6BB6-4292-98D9-A9D13C42C416}"/>
              </a:ext>
            </a:extLst>
          </p:cNvPr>
          <p:cNvSpPr txBox="1"/>
          <p:nvPr/>
        </p:nvSpPr>
        <p:spPr>
          <a:xfrm>
            <a:off x="4594677" y="4392852"/>
            <a:ext cx="1382335" cy="1547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88" b="1" dirty="0">
                <a:latin typeface="+mn-ea"/>
              </a:rPr>
              <a:t>∙ </a:t>
            </a:r>
            <a:r>
              <a:rPr lang="ko-KR" altLang="en-US" sz="788" b="1" dirty="0" smtClean="0">
                <a:solidFill>
                  <a:srgbClr val="000000"/>
                </a:solidFill>
                <a:latin typeface="+mn-ea"/>
              </a:rPr>
              <a:t>발사체 </a:t>
            </a:r>
            <a:r>
              <a:rPr lang="ko-KR" altLang="en-US" sz="788" b="1" dirty="0" err="1" smtClean="0">
                <a:solidFill>
                  <a:srgbClr val="000000"/>
                </a:solidFill>
                <a:latin typeface="+mn-ea"/>
              </a:rPr>
              <a:t>열제어</a:t>
            </a:r>
            <a:r>
              <a:rPr lang="en-US" altLang="ko-KR" sz="788" b="1" dirty="0" smtClean="0">
                <a:solidFill>
                  <a:srgbClr val="000000"/>
                </a:solidFill>
                <a:latin typeface="+mn-ea"/>
              </a:rPr>
              <a:t>/</a:t>
            </a:r>
            <a:r>
              <a:rPr lang="ko-KR" altLang="en-US" sz="788" b="1" dirty="0" smtClean="0">
                <a:solidFill>
                  <a:srgbClr val="000000"/>
                </a:solidFill>
                <a:latin typeface="+mn-ea"/>
              </a:rPr>
              <a:t>화재</a:t>
            </a:r>
            <a:endParaRPr lang="en-US" altLang="ko-KR" sz="788" b="1" dirty="0" smtClean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88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788" b="1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788" b="1" dirty="0" smtClean="0">
                <a:solidFill>
                  <a:srgbClr val="000000"/>
                </a:solidFill>
                <a:latin typeface="+mn-ea"/>
              </a:rPr>
              <a:t>안전</a:t>
            </a:r>
            <a:r>
              <a:rPr lang="en-US" altLang="ko-KR" sz="788" b="1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788" b="1" dirty="0" smtClean="0">
                <a:solidFill>
                  <a:srgbClr val="000000"/>
                </a:solidFill>
                <a:latin typeface="+mn-ea"/>
              </a:rPr>
              <a:t>설비 및 부품</a:t>
            </a:r>
            <a:endParaRPr lang="en-US" altLang="ko-KR" sz="788" b="1" dirty="0" smtClean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88" b="1" dirty="0" smtClean="0">
                <a:solidFill>
                  <a:srgbClr val="000000"/>
                </a:solidFill>
                <a:latin typeface="+mn-ea"/>
              </a:rPr>
              <a:t>· </a:t>
            </a:r>
            <a:r>
              <a:rPr lang="ko-KR" altLang="en-US" sz="788" b="1" dirty="0" smtClean="0">
                <a:solidFill>
                  <a:srgbClr val="000000"/>
                </a:solidFill>
                <a:latin typeface="+mn-ea"/>
              </a:rPr>
              <a:t>이동식 공기공급장치</a:t>
            </a:r>
            <a:endParaRPr lang="en-US" altLang="ko-KR" sz="788" b="1" dirty="0" smtClean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88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788" b="1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788" b="1" dirty="0" smtClean="0">
                <a:solidFill>
                  <a:srgbClr val="000000"/>
                </a:solidFill>
                <a:latin typeface="+mn-ea"/>
              </a:rPr>
              <a:t>제작 및 발사 운영</a:t>
            </a:r>
            <a:endParaRPr lang="en-US" altLang="ko-KR" sz="788" b="1" dirty="0" smtClean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88" b="1" dirty="0" smtClean="0">
                <a:solidFill>
                  <a:srgbClr val="000000"/>
                </a:solidFill>
                <a:latin typeface="+mn-ea"/>
              </a:rPr>
              <a:t>· </a:t>
            </a:r>
            <a:r>
              <a:rPr lang="ko-KR" altLang="en-US" sz="788" b="1" dirty="0" smtClean="0">
                <a:solidFill>
                  <a:srgbClr val="000000"/>
                </a:solidFill>
                <a:latin typeface="+mn-ea"/>
              </a:rPr>
              <a:t>발사체 단열재 제작 및 </a:t>
            </a:r>
            <a:endParaRPr lang="en-US" altLang="ko-KR" sz="788" b="1" dirty="0" smtClean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88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788" b="1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788" b="1" dirty="0" smtClean="0">
                <a:solidFill>
                  <a:srgbClr val="000000"/>
                </a:solidFill>
                <a:latin typeface="+mn-ea"/>
              </a:rPr>
              <a:t>시공</a:t>
            </a:r>
            <a:endParaRPr lang="en-US" altLang="ko-KR" sz="788" b="1" dirty="0" smtClean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88" b="1" dirty="0">
                <a:solidFill>
                  <a:srgbClr val="000000"/>
                </a:solidFill>
                <a:latin typeface="+mn-ea"/>
              </a:rPr>
              <a:t>· </a:t>
            </a:r>
            <a:r>
              <a:rPr lang="ko-KR" altLang="en-US" sz="788" b="1" dirty="0">
                <a:solidFill>
                  <a:srgbClr val="000000"/>
                </a:solidFill>
                <a:latin typeface="+mn-ea"/>
              </a:rPr>
              <a:t>발사체 단열재 제작 및 </a:t>
            </a:r>
            <a:endParaRPr lang="en-US" altLang="ko-KR" sz="788" b="1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88" b="1" dirty="0">
                <a:solidFill>
                  <a:srgbClr val="000000"/>
                </a:solidFill>
                <a:latin typeface="+mn-ea"/>
              </a:rPr>
              <a:t>  </a:t>
            </a:r>
            <a:r>
              <a:rPr lang="ko-KR" altLang="en-US" sz="788" b="1" dirty="0" smtClean="0">
                <a:solidFill>
                  <a:srgbClr val="000000"/>
                </a:solidFill>
                <a:latin typeface="+mn-ea"/>
              </a:rPr>
              <a:t>시공</a:t>
            </a:r>
            <a:endParaRPr lang="ko-KR" altLang="en-US" sz="788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3342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B4E03ED-3374-4708-94C2-C04D88AE511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50813"/>
            <a:ext cx="8474075" cy="600075"/>
          </a:xfrm>
        </p:spPr>
        <p:txBody>
          <a:bodyPr>
            <a:normAutofit/>
          </a:bodyPr>
          <a:lstStyle/>
          <a:p>
            <a:r>
              <a:rPr lang="ko-KR" altLang="en-US" sz="2700" b="1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rPr>
              <a:t>항공우주 부품 및 설비 </a:t>
            </a:r>
            <a:r>
              <a:rPr lang="en-US" altLang="ko-KR" sz="2700" b="1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rPr>
              <a:t>(MTU </a:t>
            </a:r>
            <a:r>
              <a:rPr lang="ko-KR" altLang="en-US" sz="2700" b="1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rPr>
              <a:t>및 탱크 단열</a:t>
            </a:r>
            <a:r>
              <a:rPr lang="en-US" altLang="ko-KR" sz="2700" b="1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rPr>
              <a:t>)</a:t>
            </a:r>
            <a:endParaRPr lang="ko-KR" altLang="en-US" sz="2700" b="1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08A554DF-35EA-EC4D-8CD6-6E483CC2AC8D}"/>
              </a:ext>
            </a:extLst>
          </p:cNvPr>
          <p:cNvSpPr/>
          <p:nvPr/>
        </p:nvSpPr>
        <p:spPr>
          <a:xfrm>
            <a:off x="187780" y="1212437"/>
            <a:ext cx="4359729" cy="5488212"/>
          </a:xfrm>
          <a:prstGeom prst="roundRect">
            <a:avLst>
              <a:gd name="adj" fmla="val 1590"/>
            </a:avLst>
          </a:prstGeom>
          <a:gradFill flip="none" rotWithShape="1">
            <a:gsLst>
              <a:gs pos="100000">
                <a:schemeClr val="bg1"/>
              </a:gs>
              <a:gs pos="80000">
                <a:schemeClr val="bg1"/>
              </a:gs>
            </a:gsLst>
            <a:lin ang="5400000" scaled="1"/>
            <a:tileRect/>
          </a:gradFill>
          <a:ln w="3175">
            <a:solidFill>
              <a:srgbClr val="2E99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900" spc="-150" dirty="0">
              <a:ln>
                <a:solidFill>
                  <a:schemeClr val="accent3">
                    <a:lumMod val="7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오각형 4">
            <a:extLst>
              <a:ext uri="{FF2B5EF4-FFF2-40B4-BE49-F238E27FC236}">
                <a16:creationId xmlns:a16="http://schemas.microsoft.com/office/drawing/2014/main" id="{3CA1E7AA-3FA6-BE40-8159-78E6E0276598}"/>
              </a:ext>
            </a:extLst>
          </p:cNvPr>
          <p:cNvSpPr/>
          <p:nvPr/>
        </p:nvSpPr>
        <p:spPr>
          <a:xfrm rot="5400000">
            <a:off x="2263761" y="-81390"/>
            <a:ext cx="301618" cy="2667298"/>
          </a:xfrm>
          <a:prstGeom prst="homePlate">
            <a:avLst>
              <a:gd name="adj" fmla="val 17108"/>
            </a:avLst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b="1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99687F1-7CC6-B34C-92FA-EC9D134BFEB5}"/>
              </a:ext>
            </a:extLst>
          </p:cNvPr>
          <p:cNvSpPr/>
          <p:nvPr/>
        </p:nvSpPr>
        <p:spPr>
          <a:xfrm>
            <a:off x="1157465" y="1080207"/>
            <a:ext cx="2436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David" panose="020E0502060401010101" pitchFamily="34" charset="-79"/>
              </a:rPr>
              <a:t>MTU(</a:t>
            </a:r>
            <a:r>
              <a:rPr lang="ko-KR" altLang="en-US" sz="14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David" panose="020E0502060401010101" pitchFamily="34" charset="-79"/>
              </a:rPr>
              <a:t>이동식</a:t>
            </a:r>
            <a:r>
              <a:rPr lang="en-US" altLang="ko-KR" sz="14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David" panose="020E0502060401010101" pitchFamily="34" charset="-79"/>
              </a:rPr>
              <a:t> </a:t>
            </a:r>
            <a:r>
              <a:rPr lang="ko-KR" altLang="en-US" sz="14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David" panose="020E0502060401010101" pitchFamily="34" charset="-79"/>
              </a:rPr>
              <a:t>온도제어 유닛</a:t>
            </a:r>
            <a:r>
              <a:rPr lang="en-US" altLang="ko-KR" sz="14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David" panose="020E0502060401010101" pitchFamily="34" charset="-79"/>
              </a:rPr>
              <a:t>)</a:t>
            </a:r>
            <a:endParaRPr lang="ko-KR" altLang="en-US" sz="1400" b="1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David" panose="020E0502060401010101" pitchFamily="34" charset="-79"/>
            </a:endParaRPr>
          </a:p>
        </p:txBody>
      </p:sp>
      <p:sp>
        <p:nvSpPr>
          <p:cNvPr id="43" name="Rectangle 125">
            <a:extLst>
              <a:ext uri="{FF2B5EF4-FFF2-40B4-BE49-F238E27FC236}">
                <a16:creationId xmlns:a16="http://schemas.microsoft.com/office/drawing/2014/main" id="{D5A47EC3-A12E-F14C-AD20-69B548595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692" y="1431372"/>
            <a:ext cx="4412566" cy="3023905"/>
          </a:xfrm>
          <a:prstGeom prst="rect">
            <a:avLst/>
          </a:prstGeom>
        </p:spPr>
        <p:txBody>
          <a:bodyPr wrap="square" t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한국형발사체</a:t>
            </a:r>
            <a:r>
              <a:rPr lang="en-US" altLang="ko-KR" sz="1100" b="1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발사 운영 시 위성을 외부환경으로부터 보호하기 위한 설비</a:t>
            </a: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5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독립 성능시험 </a:t>
            </a:r>
            <a:r>
              <a:rPr lang="en-US" altLang="ko-KR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</a:t>
            </a: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</a:t>
            </a:r>
            <a:r>
              <a:rPr lang="en-US" altLang="ko-KR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MTU </a:t>
            </a: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성능 및 안정성 확인</a:t>
            </a:r>
            <a:endParaRPr lang="en-US" altLang="ko-KR" sz="11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5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08A554DF-35EA-EC4D-8CD6-6E483CC2AC8D}"/>
              </a:ext>
            </a:extLst>
          </p:cNvPr>
          <p:cNvSpPr/>
          <p:nvPr/>
        </p:nvSpPr>
        <p:spPr>
          <a:xfrm>
            <a:off x="4633196" y="1212437"/>
            <a:ext cx="4359729" cy="5488212"/>
          </a:xfrm>
          <a:prstGeom prst="roundRect">
            <a:avLst>
              <a:gd name="adj" fmla="val 1590"/>
            </a:avLst>
          </a:prstGeom>
          <a:gradFill flip="none" rotWithShape="1">
            <a:gsLst>
              <a:gs pos="100000">
                <a:schemeClr val="bg1"/>
              </a:gs>
              <a:gs pos="80000">
                <a:schemeClr val="bg1"/>
              </a:gs>
            </a:gsLst>
            <a:lin ang="5400000" scaled="1"/>
            <a:tileRect/>
          </a:gradFill>
          <a:ln w="3175">
            <a:solidFill>
              <a:srgbClr val="2E99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900" spc="-150" dirty="0">
              <a:ln>
                <a:solidFill>
                  <a:schemeClr val="accent3">
                    <a:lumMod val="7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오각형 4">
            <a:extLst>
              <a:ext uri="{FF2B5EF4-FFF2-40B4-BE49-F238E27FC236}">
                <a16:creationId xmlns:a16="http://schemas.microsoft.com/office/drawing/2014/main" id="{3CA1E7AA-3FA6-BE40-8159-78E6E0276598}"/>
              </a:ext>
            </a:extLst>
          </p:cNvPr>
          <p:cNvSpPr/>
          <p:nvPr/>
        </p:nvSpPr>
        <p:spPr>
          <a:xfrm rot="5400000">
            <a:off x="6709177" y="-81390"/>
            <a:ext cx="301618" cy="2667298"/>
          </a:xfrm>
          <a:prstGeom prst="homePlate">
            <a:avLst>
              <a:gd name="adj" fmla="val 17108"/>
            </a:avLst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b="1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99687F1-7CC6-B34C-92FA-EC9D134BFEB5}"/>
              </a:ext>
            </a:extLst>
          </p:cNvPr>
          <p:cNvSpPr/>
          <p:nvPr/>
        </p:nvSpPr>
        <p:spPr>
          <a:xfrm>
            <a:off x="5602881" y="1080207"/>
            <a:ext cx="2436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David" panose="020E0502060401010101" pitchFamily="34" charset="-79"/>
              </a:rPr>
              <a:t>추진제 탱크 단열</a:t>
            </a:r>
            <a:endParaRPr lang="ko-KR" altLang="en-US" sz="1400" b="1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David" panose="020E0502060401010101" pitchFamily="34" charset="-79"/>
            </a:endParaRPr>
          </a:p>
        </p:txBody>
      </p:sp>
      <p:pic>
        <p:nvPicPr>
          <p:cNvPr id="1027" name="_x742098896" descr="EMB0000a9d45bd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71" y="1927300"/>
            <a:ext cx="2169457" cy="148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650B151E-F802-44DE-B893-C69CF69F6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430" y="2116359"/>
            <a:ext cx="1997167" cy="1474638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 flipH="1">
            <a:off x="1869621" y="2510557"/>
            <a:ext cx="179615" cy="669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502231" y="2216644"/>
            <a:ext cx="118333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MTU </a:t>
            </a:r>
            <a:r>
              <a:rPr lang="ko-KR" altLang="en-US" sz="1200" b="1" dirty="0" smtClean="0"/>
              <a:t>및 발전기</a:t>
            </a:r>
            <a:endParaRPr lang="ko-KR" altLang="en-US" sz="1200" b="1" dirty="0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1157465" y="3322856"/>
            <a:ext cx="6216736" cy="209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_x734910864" descr="EMB0000a9d45bf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441" y="4445302"/>
            <a:ext cx="2126505" cy="172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5526337" y="3809156"/>
            <a:ext cx="3614839" cy="87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10"/>
          <p:cNvSpPr>
            <a:spLocks noChangeArrowheads="1"/>
          </p:cNvSpPr>
          <p:nvPr/>
        </p:nvSpPr>
        <p:spPr bwMode="auto">
          <a:xfrm>
            <a:off x="384912" y="4009771"/>
            <a:ext cx="6449810" cy="346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3" name="_x739884696" descr="EMB0000a9d45cd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8225"/>
          <a:stretch/>
        </p:blipFill>
        <p:spPr bwMode="auto">
          <a:xfrm>
            <a:off x="384912" y="4466972"/>
            <a:ext cx="1817961" cy="166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/>
          <p:cNvSpPr txBox="1"/>
          <p:nvPr/>
        </p:nvSpPr>
        <p:spPr>
          <a:xfrm>
            <a:off x="863777" y="3549184"/>
            <a:ext cx="1165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MTU </a:t>
            </a:r>
            <a:r>
              <a:rPr lang="ko-KR" altLang="en-US" sz="1000" dirty="0" smtClean="0"/>
              <a:t>개요 및 위치</a:t>
            </a:r>
            <a:endParaRPr lang="ko-KR" alt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2882601" y="3549184"/>
            <a:ext cx="10086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MTU </a:t>
            </a:r>
            <a:r>
              <a:rPr lang="ko-KR" altLang="en-US" sz="1000" dirty="0" smtClean="0"/>
              <a:t>및 발전기</a:t>
            </a:r>
            <a:endParaRPr lang="ko-KR" alt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755712" y="6211492"/>
            <a:ext cx="13869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독립성능</a:t>
            </a:r>
            <a:r>
              <a:rPr lang="ko-KR" altLang="en-US" sz="1000" dirty="0" smtClean="0"/>
              <a:t> 시험</a:t>
            </a:r>
            <a:r>
              <a:rPr lang="en-US" altLang="ko-KR" sz="1000" dirty="0" smtClean="0"/>
              <a:t>(’20.08)</a:t>
            </a:r>
            <a:endParaRPr lang="ko-KR" altLang="en-US" sz="1000" dirty="0"/>
          </a:p>
        </p:txBody>
      </p:sp>
      <p:sp>
        <p:nvSpPr>
          <p:cNvPr id="89" name="TextBox 88"/>
          <p:cNvSpPr txBox="1"/>
          <p:nvPr/>
        </p:nvSpPr>
        <p:spPr>
          <a:xfrm>
            <a:off x="2816098" y="6211492"/>
            <a:ext cx="13179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온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습도 성능 </a:t>
            </a:r>
            <a:r>
              <a:rPr lang="ko-KR" altLang="en-US" sz="1000" dirty="0" err="1" smtClean="0"/>
              <a:t>데이타</a:t>
            </a:r>
            <a:endParaRPr lang="ko-KR" altLang="en-US" sz="1000" dirty="0"/>
          </a:p>
        </p:txBody>
      </p:sp>
      <p:sp>
        <p:nvSpPr>
          <p:cNvPr id="91" name="Rectangle 125">
            <a:extLst>
              <a:ext uri="{FF2B5EF4-FFF2-40B4-BE49-F238E27FC236}">
                <a16:creationId xmlns:a16="http://schemas.microsoft.com/office/drawing/2014/main" id="{D5A47EC3-A12E-F14C-AD20-69B548595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3884" y="1431372"/>
            <a:ext cx="4412566" cy="5447645"/>
          </a:xfrm>
          <a:prstGeom prst="rect">
            <a:avLst/>
          </a:prstGeom>
        </p:spPr>
        <p:txBody>
          <a:bodyPr wrap="square" t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한국형발사체</a:t>
            </a:r>
            <a:r>
              <a:rPr lang="en-US" altLang="ko-KR" sz="1100" b="1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추진제 탱크 단열재 성능 시험</a:t>
            </a: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극저온 </a:t>
            </a:r>
            <a:r>
              <a:rPr lang="ko-KR" altLang="en-US" sz="1100" b="1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단열재 </a:t>
            </a:r>
            <a:r>
              <a:rPr lang="en-US" altLang="ko-KR" sz="1100" b="1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(PI foam) </a:t>
            </a:r>
            <a:r>
              <a:rPr lang="ko-KR" altLang="en-US" sz="1100" b="1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단열성능 실험 및 이론적 검토</a:t>
            </a:r>
            <a:r>
              <a:rPr lang="en-US" altLang="ko-KR" sz="1100" b="1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100" b="1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장착 및 </a:t>
            </a: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가공성 </a:t>
            </a:r>
            <a:r>
              <a:rPr lang="ko-KR" altLang="en-US" sz="1100" b="1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검토</a:t>
            </a: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3D </a:t>
            </a: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수치해석 및 </a:t>
            </a:r>
            <a:r>
              <a:rPr lang="ko-KR" altLang="en-US" sz="1100" b="1" spc="-100" dirty="0" err="1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축소모형</a:t>
            </a: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 제작 後 성능 검토</a:t>
            </a: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1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1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1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1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1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1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1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내</a:t>
            </a:r>
            <a:r>
              <a:rPr lang="en-US" altLang="ko-KR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외부 온도 측정 및 해석결과 비교</a:t>
            </a: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실제 무게 측정 </a:t>
            </a:r>
            <a:r>
              <a:rPr lang="en-US" altLang="ko-KR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: Boil </a:t>
            </a:r>
            <a:r>
              <a:rPr lang="en-US" altLang="ko-KR" sz="1100" b="1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off rate </a:t>
            </a:r>
            <a:r>
              <a:rPr lang="ko-KR" altLang="en-US" sz="1100" b="1" spc="-1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계산값</a:t>
            </a:r>
            <a:r>
              <a:rPr lang="ko-KR" altLang="en-US" sz="1100" b="1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100" b="1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0.049 kg/min (</a:t>
            </a:r>
            <a:r>
              <a:rPr lang="ko-KR" altLang="en-US" sz="1100" b="1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실험값 </a:t>
            </a:r>
            <a:r>
              <a:rPr lang="en-US" altLang="ko-KR" sz="1100" b="1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0.057 kg/min,  </a:t>
            </a: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오차 </a:t>
            </a:r>
            <a:r>
              <a:rPr lang="en-US" altLang="ko-KR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16%</a:t>
            </a:r>
            <a:endParaRPr lang="en-US" altLang="ko-KR" sz="5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5637" y="2552725"/>
            <a:ext cx="1774315" cy="1442894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63CFA2E4-1EA0-42F6-9728-DFD31FC9447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630" r="14107" b="15778"/>
          <a:stretch/>
        </p:blipFill>
        <p:spPr>
          <a:xfrm>
            <a:off x="8068512" y="2469367"/>
            <a:ext cx="675980" cy="1540404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C86AFFA8-6EB4-4D8B-B1B0-C54A195D20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0463" y="2571797"/>
            <a:ext cx="790440" cy="1423822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EF48471A-D733-4E14-9880-9AEBB8FF6D08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17469" y="4262042"/>
            <a:ext cx="2123241" cy="153585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73702" y="4251138"/>
            <a:ext cx="2246707" cy="1685548"/>
          </a:xfrm>
          <a:prstGeom prst="rect">
            <a:avLst/>
          </a:prstGeom>
        </p:spPr>
      </p:pic>
      <p:sp>
        <p:nvSpPr>
          <p:cNvPr id="121" name="TextBox 120"/>
          <p:cNvSpPr txBox="1"/>
          <p:nvPr/>
        </p:nvSpPr>
        <p:spPr>
          <a:xfrm>
            <a:off x="5173555" y="4014713"/>
            <a:ext cx="1297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탱크 단열 시험 개요</a:t>
            </a:r>
            <a:endParaRPr lang="ko-KR" altLang="en-US" sz="1000" dirty="0"/>
          </a:p>
        </p:txBody>
      </p:sp>
      <p:sp>
        <p:nvSpPr>
          <p:cNvPr id="122" name="TextBox 121"/>
          <p:cNvSpPr txBox="1"/>
          <p:nvPr/>
        </p:nvSpPr>
        <p:spPr>
          <a:xfrm>
            <a:off x="6979534" y="4014713"/>
            <a:ext cx="8835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단열재 가공 </a:t>
            </a:r>
            <a:endParaRPr lang="ko-KR" altLang="en-US" sz="10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967101" y="4014713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err="1" smtClean="0"/>
              <a:t>축소모형</a:t>
            </a:r>
            <a:r>
              <a:rPr lang="ko-KR" altLang="en-US" sz="1000" dirty="0" smtClean="0"/>
              <a:t> 사진</a:t>
            </a:r>
            <a:endParaRPr lang="ko-KR" altLang="en-US" sz="1000" dirty="0"/>
          </a:p>
        </p:txBody>
      </p:sp>
      <p:sp>
        <p:nvSpPr>
          <p:cNvPr id="2" name="직사각형 1"/>
          <p:cNvSpPr/>
          <p:nvPr/>
        </p:nvSpPr>
        <p:spPr>
          <a:xfrm rot="19578316">
            <a:off x="3280479" y="3112536"/>
            <a:ext cx="2481131" cy="1026791"/>
          </a:xfrm>
          <a:prstGeom prst="rect">
            <a:avLst/>
          </a:prstGeom>
          <a:blipFill dpi="0" rotWithShape="1">
            <a:blip r:embed="rId1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55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08A554DF-35EA-EC4D-8CD6-6E483CC2AC8D}"/>
              </a:ext>
            </a:extLst>
          </p:cNvPr>
          <p:cNvSpPr/>
          <p:nvPr/>
        </p:nvSpPr>
        <p:spPr>
          <a:xfrm>
            <a:off x="187780" y="1077687"/>
            <a:ext cx="4359729" cy="5488212"/>
          </a:xfrm>
          <a:prstGeom prst="roundRect">
            <a:avLst>
              <a:gd name="adj" fmla="val 1590"/>
            </a:avLst>
          </a:prstGeom>
          <a:gradFill flip="none" rotWithShape="1">
            <a:gsLst>
              <a:gs pos="100000">
                <a:schemeClr val="bg1"/>
              </a:gs>
              <a:gs pos="80000">
                <a:schemeClr val="bg1"/>
              </a:gs>
            </a:gsLst>
            <a:lin ang="5400000" scaled="1"/>
            <a:tileRect/>
          </a:gradFill>
          <a:ln w="3175">
            <a:solidFill>
              <a:srgbClr val="2E99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900" spc="-150" dirty="0">
              <a:ln>
                <a:solidFill>
                  <a:schemeClr val="accent3">
                    <a:lumMod val="7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오각형 4">
            <a:extLst>
              <a:ext uri="{FF2B5EF4-FFF2-40B4-BE49-F238E27FC236}">
                <a16:creationId xmlns:a16="http://schemas.microsoft.com/office/drawing/2014/main" id="{3CA1E7AA-3FA6-BE40-8159-78E6E0276598}"/>
              </a:ext>
            </a:extLst>
          </p:cNvPr>
          <p:cNvSpPr/>
          <p:nvPr/>
        </p:nvSpPr>
        <p:spPr>
          <a:xfrm rot="5400000">
            <a:off x="2263761" y="-216140"/>
            <a:ext cx="301618" cy="2667298"/>
          </a:xfrm>
          <a:prstGeom prst="homePlate">
            <a:avLst>
              <a:gd name="adj" fmla="val 17108"/>
            </a:avLst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b="1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99687F1-7CC6-B34C-92FA-EC9D134BFEB5}"/>
              </a:ext>
            </a:extLst>
          </p:cNvPr>
          <p:cNvSpPr/>
          <p:nvPr/>
        </p:nvSpPr>
        <p:spPr>
          <a:xfrm>
            <a:off x="1157465" y="945457"/>
            <a:ext cx="2436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David" panose="020E0502060401010101" pitchFamily="34" charset="-79"/>
              </a:rPr>
              <a:t>공통격벽</a:t>
            </a:r>
            <a:r>
              <a:rPr lang="ko-KR" altLang="en-US" sz="14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David" panose="020E0502060401010101" pitchFamily="34" charset="-79"/>
              </a:rPr>
              <a:t> 탱크 단열</a:t>
            </a:r>
            <a:endParaRPr lang="ko-KR" altLang="en-US" sz="1400" b="1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David" panose="020E0502060401010101" pitchFamily="34" charset="-79"/>
            </a:endParaRPr>
          </a:p>
        </p:txBody>
      </p:sp>
      <p:sp>
        <p:nvSpPr>
          <p:cNvPr id="43" name="Rectangle 125">
            <a:extLst>
              <a:ext uri="{FF2B5EF4-FFF2-40B4-BE49-F238E27FC236}">
                <a16:creationId xmlns:a16="http://schemas.microsoft.com/office/drawing/2014/main" id="{D5A47EC3-A12E-F14C-AD20-69B548595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692" y="1296622"/>
            <a:ext cx="4412566" cy="3277820"/>
          </a:xfrm>
          <a:prstGeom prst="rect">
            <a:avLst/>
          </a:prstGeom>
        </p:spPr>
        <p:txBody>
          <a:bodyPr wrap="square" t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spc="-100" dirty="0" err="1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공통격벽</a:t>
            </a: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탱크 시스템 분석 </a:t>
            </a:r>
            <a:r>
              <a:rPr lang="ko-KR" altLang="en-US" sz="1100" b="1" spc="-100" dirty="0" err="1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열전달</a:t>
            </a: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메커니즘 분석</a:t>
            </a: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7188" lvl="1" indent="-174625" defTabSz="457200" latinLnBrk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100" b="1" spc="-100" dirty="0" err="1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5B9BD5">
                    <a:lumMod val="50000"/>
                  </a:srgbClr>
                </a:solidFill>
                <a:latin typeface="맑은 고딕" panose="020B0503020000020004" pitchFamily="50" charset="-127"/>
              </a:rPr>
              <a:t>공통격벽</a:t>
            </a:r>
            <a:r>
              <a:rPr lang="en-US" altLang="ko-KR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5B9BD5">
                    <a:lumMod val="50000"/>
                  </a:srgbClr>
                </a:solidFill>
                <a:latin typeface="맑은 고딕" panose="020B0503020000020004" pitchFamily="50" charset="-127"/>
              </a:rPr>
              <a:t>(Common Bulkhead) </a:t>
            </a: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5B9BD5">
                    <a:lumMod val="50000"/>
                  </a:srgbClr>
                </a:solidFill>
                <a:latin typeface="맑은 고딕" panose="020B0503020000020004" pitchFamily="50" charset="-127"/>
              </a:rPr>
              <a:t>시스템 분석을 통해 구조</a:t>
            </a:r>
            <a:r>
              <a:rPr lang="en-US" altLang="ko-KR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5B9BD5">
                    <a:lumMod val="50000"/>
                  </a:srgbClr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z="1100" b="1" spc="-100" dirty="0" err="1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5B9BD5">
                    <a:lumMod val="50000"/>
                  </a:srgbClr>
                </a:solidFill>
                <a:latin typeface="맑은 고딕" panose="020B0503020000020004" pitchFamily="50" charset="-127"/>
              </a:rPr>
              <a:t>열전달</a:t>
            </a: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5B9BD5">
                    <a:lumMod val="50000"/>
                  </a:srgbClr>
                </a:solidFill>
                <a:latin typeface="맑은 고딕" panose="020B0503020000020004" pitchFamily="50" charset="-127"/>
              </a:rPr>
              <a:t> 메커니즘을 분석하고 단열 설계 기반 확립</a:t>
            </a: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5B9BD5">
                  <a:lumMod val="50000"/>
                </a:srgbClr>
              </a:solidFill>
              <a:latin typeface="맑은 고딕" panose="020B0503020000020004" pitchFamily="50" charset="-127"/>
            </a:endParaRPr>
          </a:p>
          <a:p>
            <a:pPr marL="357188" lvl="1" indent="-174625" defTabSz="457200" latinLnBrk="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1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5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spc="-1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공통격벽</a:t>
            </a:r>
            <a:r>
              <a:rPr lang="ko-KR" altLang="en-US" sz="1100" b="1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 탱크 </a:t>
            </a:r>
            <a:r>
              <a:rPr lang="ko-KR" altLang="en-US" sz="1100" b="1" spc="-100" dirty="0" err="1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요구사양</a:t>
            </a: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 검토 및  </a:t>
            </a:r>
            <a:r>
              <a:rPr lang="ko-KR" altLang="en-US" sz="1100" b="1" spc="-100" dirty="0" err="1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열설계</a:t>
            </a: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 사례분석</a:t>
            </a:r>
            <a:endParaRPr lang="en-US" altLang="ko-KR" sz="11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5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08A554DF-35EA-EC4D-8CD6-6E483CC2AC8D}"/>
              </a:ext>
            </a:extLst>
          </p:cNvPr>
          <p:cNvSpPr/>
          <p:nvPr/>
        </p:nvSpPr>
        <p:spPr>
          <a:xfrm>
            <a:off x="4633196" y="1077687"/>
            <a:ext cx="4359729" cy="5488212"/>
          </a:xfrm>
          <a:prstGeom prst="roundRect">
            <a:avLst>
              <a:gd name="adj" fmla="val 1590"/>
            </a:avLst>
          </a:prstGeom>
          <a:gradFill flip="none" rotWithShape="1">
            <a:gsLst>
              <a:gs pos="100000">
                <a:schemeClr val="bg1"/>
              </a:gs>
              <a:gs pos="80000">
                <a:schemeClr val="bg1"/>
              </a:gs>
            </a:gsLst>
            <a:lin ang="5400000" scaled="1"/>
            <a:tileRect/>
          </a:gradFill>
          <a:ln w="3175">
            <a:solidFill>
              <a:srgbClr val="2E99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900" spc="-150" dirty="0">
              <a:ln>
                <a:solidFill>
                  <a:schemeClr val="accent3">
                    <a:lumMod val="7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오각형 4">
            <a:extLst>
              <a:ext uri="{FF2B5EF4-FFF2-40B4-BE49-F238E27FC236}">
                <a16:creationId xmlns:a16="http://schemas.microsoft.com/office/drawing/2014/main" id="{3CA1E7AA-3FA6-BE40-8159-78E6E0276598}"/>
              </a:ext>
            </a:extLst>
          </p:cNvPr>
          <p:cNvSpPr/>
          <p:nvPr/>
        </p:nvSpPr>
        <p:spPr>
          <a:xfrm rot="5400000">
            <a:off x="6709177" y="-216140"/>
            <a:ext cx="301618" cy="2667298"/>
          </a:xfrm>
          <a:prstGeom prst="homePlate">
            <a:avLst>
              <a:gd name="adj" fmla="val 17108"/>
            </a:avLst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b="1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99687F1-7CC6-B34C-92FA-EC9D134BFEB5}"/>
              </a:ext>
            </a:extLst>
          </p:cNvPr>
          <p:cNvSpPr/>
          <p:nvPr/>
        </p:nvSpPr>
        <p:spPr>
          <a:xfrm>
            <a:off x="5602881" y="945457"/>
            <a:ext cx="2436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David" panose="020E0502060401010101" pitchFamily="34" charset="-79"/>
              </a:rPr>
              <a:t>SCB(</a:t>
            </a:r>
            <a:r>
              <a:rPr lang="ko-KR" altLang="en-US" sz="14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David" panose="020E0502060401010101" pitchFamily="34" charset="-79"/>
              </a:rPr>
              <a:t>샌드위치 </a:t>
            </a:r>
            <a:r>
              <a:rPr lang="ko-KR" altLang="en-US" sz="1400" b="1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David" panose="020E0502060401010101" pitchFamily="34" charset="-79"/>
              </a:rPr>
              <a:t>공통격벽</a:t>
            </a:r>
            <a:r>
              <a:rPr lang="en-US" altLang="ko-KR" sz="14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David" panose="020E0502060401010101" pitchFamily="34" charset="-79"/>
              </a:rPr>
              <a:t>)</a:t>
            </a:r>
            <a:endParaRPr lang="ko-KR" altLang="en-US" sz="1400" b="1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cs typeface="David" panose="020E0502060401010101" pitchFamily="34" charset="-79"/>
            </a:endParaRP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1157465" y="3188106"/>
            <a:ext cx="6216736" cy="209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5526337" y="3674406"/>
            <a:ext cx="3614839" cy="87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10"/>
          <p:cNvSpPr>
            <a:spLocks noChangeArrowheads="1"/>
          </p:cNvSpPr>
          <p:nvPr/>
        </p:nvSpPr>
        <p:spPr bwMode="auto">
          <a:xfrm>
            <a:off x="384912" y="3875021"/>
            <a:ext cx="6449810" cy="346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863777" y="3757334"/>
            <a:ext cx="10118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공통격벽</a:t>
            </a:r>
            <a:r>
              <a:rPr lang="ko-KR" altLang="en-US" sz="1000" dirty="0" smtClean="0"/>
              <a:t> 탱크 </a:t>
            </a:r>
            <a:endParaRPr lang="ko-KR" alt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2045462" y="3757334"/>
            <a:ext cx="1938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공통격벽</a:t>
            </a:r>
            <a:r>
              <a:rPr lang="ko-KR" altLang="en-US" sz="1000" dirty="0"/>
              <a:t> </a:t>
            </a:r>
            <a:r>
              <a:rPr lang="ko-KR" altLang="en-US" sz="1000" dirty="0" smtClean="0"/>
              <a:t>탱크 </a:t>
            </a:r>
            <a:r>
              <a:rPr lang="ko-KR" altLang="en-US" sz="1000" dirty="0" err="1" smtClean="0"/>
              <a:t>열전달</a:t>
            </a:r>
            <a:r>
              <a:rPr lang="ko-KR" altLang="en-US" sz="1000" dirty="0" smtClean="0"/>
              <a:t> 메커니즘</a:t>
            </a:r>
            <a:endParaRPr lang="ko-KR" alt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658544" y="6158011"/>
            <a:ext cx="18101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공통격벽</a:t>
            </a:r>
            <a:r>
              <a:rPr lang="ko-KR" altLang="en-US" sz="1000" dirty="0" smtClean="0"/>
              <a:t> 탱크 요구사항 분석</a:t>
            </a:r>
            <a:endParaRPr lang="ko-KR" altLang="en-US" sz="1000" dirty="0"/>
          </a:p>
        </p:txBody>
      </p:sp>
      <p:sp>
        <p:nvSpPr>
          <p:cNvPr id="89" name="TextBox 88"/>
          <p:cNvSpPr txBox="1"/>
          <p:nvPr/>
        </p:nvSpPr>
        <p:spPr>
          <a:xfrm>
            <a:off x="2816098" y="6158011"/>
            <a:ext cx="14590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CRONUS</a:t>
            </a:r>
            <a:r>
              <a:rPr lang="ko-KR" altLang="en-US" sz="1000" dirty="0" smtClean="0"/>
              <a:t>탱크 사례 분석</a:t>
            </a:r>
            <a:endParaRPr lang="ko-KR" altLang="en-US" sz="1000" dirty="0"/>
          </a:p>
        </p:txBody>
      </p:sp>
      <p:sp>
        <p:nvSpPr>
          <p:cNvPr id="91" name="Rectangle 125">
            <a:extLst>
              <a:ext uri="{FF2B5EF4-FFF2-40B4-BE49-F238E27FC236}">
                <a16:creationId xmlns:a16="http://schemas.microsoft.com/office/drawing/2014/main" id="{D5A47EC3-A12E-F14C-AD20-69B548595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3884" y="1296622"/>
            <a:ext cx="4412566" cy="4316566"/>
          </a:xfrm>
          <a:prstGeom prst="rect">
            <a:avLst/>
          </a:prstGeom>
        </p:spPr>
        <p:txBody>
          <a:bodyPr wrap="square" t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SCB </a:t>
            </a: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 제작 및 단열성능 분석</a:t>
            </a: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연료</a:t>
            </a:r>
            <a:r>
              <a:rPr lang="en-US" altLang="ko-KR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추진제 탱크 사이의 샌드위치 </a:t>
            </a:r>
            <a:r>
              <a:rPr lang="ko-KR" altLang="en-US" sz="1100" b="1" spc="-100" dirty="0" err="1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공통격벽의</a:t>
            </a: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 구조와 </a:t>
            </a:r>
            <a:r>
              <a:rPr lang="ko-KR" altLang="en-US" sz="1100" b="1" spc="-100" dirty="0" err="1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열시스템을</a:t>
            </a: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 분석하고 측정과 해석을 위한 모델 제작</a:t>
            </a: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1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1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1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1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1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1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1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29" name="_x587779800" descr="EMB000141b4688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08" y="2081428"/>
            <a:ext cx="1370852" cy="1703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_x587482984" descr="EMB000141b4688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771" y="2210665"/>
            <a:ext cx="2158170" cy="1379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1" name="표 130"/>
          <p:cNvGraphicFramePr>
            <a:graphicFrameLocks noGrp="1"/>
          </p:cNvGraphicFramePr>
          <p:nvPr>
            <p:extLst/>
          </p:nvPr>
        </p:nvGraphicFramePr>
        <p:xfrm>
          <a:off x="553282" y="4500104"/>
          <a:ext cx="1791778" cy="1546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2363">
                  <a:extLst>
                    <a:ext uri="{9D8B030D-6E8A-4147-A177-3AD203B41FA5}">
                      <a16:colId xmlns:a16="http://schemas.microsoft.com/office/drawing/2014/main" val="2073384000"/>
                    </a:ext>
                  </a:extLst>
                </a:gridCol>
                <a:gridCol w="865415">
                  <a:extLst>
                    <a:ext uri="{9D8B030D-6E8A-4147-A177-3AD203B41FA5}">
                      <a16:colId xmlns:a16="http://schemas.microsoft.com/office/drawing/2014/main" val="44379708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30562990"/>
                    </a:ext>
                  </a:extLst>
                </a:gridCol>
              </a:tblGrid>
              <a:tr h="98750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Thermal </a:t>
                      </a:r>
                    </a:p>
                  </a:txBody>
                  <a:tcPr marL="64769" marR="64769" marT="17910" marB="17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LOX temperature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69" marR="64769" marT="17910" marB="17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-182℃</a:t>
                      </a:r>
                    </a:p>
                  </a:txBody>
                  <a:tcPr marL="64769" marR="64769" marT="17910" marB="1791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912982"/>
                  </a:ext>
                </a:extLst>
              </a:tr>
              <a:tr h="1697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Kerosene initial temperature </a:t>
                      </a:r>
                    </a:p>
                  </a:txBody>
                  <a:tcPr marL="64769" marR="64769" marT="17910" marB="17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 </a:t>
                      </a:r>
                      <a:r>
                        <a:rPr lang="en-US" altLang="ko-KR" sz="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℃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69" marR="64769" marT="17910" marB="1791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897322"/>
                  </a:ext>
                </a:extLst>
              </a:tr>
              <a:tr h="98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Ambient temperature </a:t>
                      </a:r>
                    </a:p>
                  </a:txBody>
                  <a:tcPr marL="64769" marR="64769" marT="17910" marB="17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-10 </a:t>
                      </a:r>
                      <a:r>
                        <a:rPr lang="en-US" altLang="ko-KR" sz="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℃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69" marR="64769" marT="17910" marB="1791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762569"/>
                  </a:ext>
                </a:extLst>
              </a:tr>
              <a:tr h="169704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Structure</a:t>
                      </a:r>
                    </a:p>
                  </a:txBody>
                  <a:tcPr marL="64769" marR="64769" marT="17910" marB="17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LOX side pressure (MEOP)</a:t>
                      </a:r>
                    </a:p>
                  </a:txBody>
                  <a:tcPr marL="64769" marR="64769" marT="17910" marB="17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0.621 MPa</a:t>
                      </a:r>
                    </a:p>
                  </a:txBody>
                  <a:tcPr marL="64769" marR="64769" marT="17910" marB="1791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892568"/>
                  </a:ext>
                </a:extLst>
              </a:tr>
              <a:tr h="1033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Kerosene side pressure</a:t>
                      </a:r>
                    </a:p>
                  </a:txBody>
                  <a:tcPr marL="64769" marR="64769" marT="17910" marB="17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0.407 MPa</a:t>
                      </a:r>
                    </a:p>
                  </a:txBody>
                  <a:tcPr marL="64769" marR="64769" marT="17910" marB="1791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598443"/>
                  </a:ext>
                </a:extLst>
              </a:tr>
              <a:tr h="98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Outer diameter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69" marR="64769" marT="17910" marB="17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2600mm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69" marR="64769" marT="17910" marB="1791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861195"/>
                  </a:ext>
                </a:extLst>
              </a:tr>
              <a:tr h="98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Material for metal part</a:t>
                      </a:r>
                    </a:p>
                  </a:txBody>
                  <a:tcPr marL="64769" marR="64769" marT="17910" marB="17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1200" marR="0" indent="-71120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Al2219</a:t>
                      </a:r>
                      <a:endParaRPr 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69" marR="64769" marT="17910" marB="1791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717216"/>
                  </a:ext>
                </a:extLst>
              </a:tr>
              <a:tr h="1697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Sandwich core thickness</a:t>
                      </a:r>
                    </a:p>
                  </a:txBody>
                  <a:tcPr marL="64769" marR="64769" marT="17910" marB="17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1200" marR="0" indent="-711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100mm</a:t>
                      </a:r>
                    </a:p>
                  </a:txBody>
                  <a:tcPr marL="64769" marR="64769" marT="17910" marB="1791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471875"/>
                  </a:ext>
                </a:extLst>
              </a:tr>
              <a:tr h="98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Face sheet thickness</a:t>
                      </a:r>
                    </a:p>
                  </a:txBody>
                  <a:tcPr marL="64769" marR="64769" marT="17910" marB="17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1200" marR="0" indent="-711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2.0 mm</a:t>
                      </a:r>
                    </a:p>
                  </a:txBody>
                  <a:tcPr marL="64769" marR="64769" marT="17910" marB="1791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8703302"/>
                  </a:ext>
                </a:extLst>
              </a:tr>
              <a:tr h="98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Estimated total weight</a:t>
                      </a:r>
                    </a:p>
                  </a:txBody>
                  <a:tcPr marL="64769" marR="64769" marT="17910" marB="17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1200" marR="0" indent="-711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267kg</a:t>
                      </a:r>
                    </a:p>
                  </a:txBody>
                  <a:tcPr marL="64769" marR="64769" marT="17910" marB="1791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766601"/>
                  </a:ext>
                </a:extLst>
              </a:tr>
            </a:tbl>
          </a:graphicData>
        </a:graphic>
      </p:graphicFrame>
      <p:pic>
        <p:nvPicPr>
          <p:cNvPr id="133" name="_x585055320" descr="EMB000141b4689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829" y="4609470"/>
            <a:ext cx="1905111" cy="147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그림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413" y="2221683"/>
            <a:ext cx="1812838" cy="1032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680" y="2369542"/>
            <a:ext cx="2301855" cy="751312"/>
          </a:xfrm>
          <a:prstGeom prst="rect">
            <a:avLst/>
          </a:prstGeom>
        </p:spPr>
      </p:pic>
      <p:graphicFrame>
        <p:nvGraphicFramePr>
          <p:cNvPr id="135" name="표 134"/>
          <p:cNvGraphicFramePr>
            <a:graphicFrameLocks noGrp="1"/>
          </p:cNvGraphicFramePr>
          <p:nvPr>
            <p:extLst/>
          </p:nvPr>
        </p:nvGraphicFramePr>
        <p:xfrm>
          <a:off x="4797478" y="3616865"/>
          <a:ext cx="4146057" cy="15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6384">
                  <a:extLst>
                    <a:ext uri="{9D8B030D-6E8A-4147-A177-3AD203B41FA5}">
                      <a16:colId xmlns:a16="http://schemas.microsoft.com/office/drawing/2014/main" val="218547654"/>
                    </a:ext>
                  </a:extLst>
                </a:gridCol>
                <a:gridCol w="661805">
                  <a:extLst>
                    <a:ext uri="{9D8B030D-6E8A-4147-A177-3AD203B41FA5}">
                      <a16:colId xmlns:a16="http://schemas.microsoft.com/office/drawing/2014/main" val="4234361505"/>
                    </a:ext>
                  </a:extLst>
                </a:gridCol>
                <a:gridCol w="935956">
                  <a:extLst>
                    <a:ext uri="{9D8B030D-6E8A-4147-A177-3AD203B41FA5}">
                      <a16:colId xmlns:a16="http://schemas.microsoft.com/office/drawing/2014/main" val="3864619370"/>
                    </a:ext>
                  </a:extLst>
                </a:gridCol>
                <a:gridCol w="935956">
                  <a:extLst>
                    <a:ext uri="{9D8B030D-6E8A-4147-A177-3AD203B41FA5}">
                      <a16:colId xmlns:a16="http://schemas.microsoft.com/office/drawing/2014/main" val="4116340038"/>
                    </a:ext>
                  </a:extLst>
                </a:gridCol>
                <a:gridCol w="935956">
                  <a:extLst>
                    <a:ext uri="{9D8B030D-6E8A-4147-A177-3AD203B41FA5}">
                      <a16:colId xmlns:a16="http://schemas.microsoft.com/office/drawing/2014/main" val="2239538679"/>
                    </a:ext>
                  </a:extLst>
                </a:gridCol>
              </a:tblGrid>
              <a:tr h="180000">
                <a:tc gridSpan="2">
                  <a:txBody>
                    <a:bodyPr/>
                    <a:lstStyle/>
                    <a:p>
                      <a:pPr algn="ctr" latinLnBrk="1"/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2800" kern="12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Skirt</a:t>
                      </a:r>
                      <a:r>
                        <a:rPr kumimoji="1" lang="en-US" altLang="ko-KR" sz="700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1" lang="ko-KR" altLang="en-US" sz="700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재질</a:t>
                      </a:r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kumimoji="1" lang="ko-KR" altLang="en-US" sz="28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kumimoji="1" lang="ko-KR" altLang="en-US" sz="28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206255"/>
                  </a:ext>
                </a:extLst>
              </a:tr>
              <a:tr h="180000">
                <a:tc gridSpan="2">
                  <a:txBody>
                    <a:bodyPr/>
                    <a:lstStyle/>
                    <a:p>
                      <a:pPr algn="ctr" latinLnBrk="1"/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kumimoji="1" lang="ko-KR" altLang="en-US" sz="28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Aluminum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SUS304</a:t>
                      </a:r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Titanium</a:t>
                      </a:r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406796"/>
                  </a:ext>
                </a:extLst>
              </a:tr>
              <a:tr h="180000">
                <a:tc rowSpan="3"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LOX/</a:t>
                      </a:r>
                    </a:p>
                    <a:p>
                      <a:pPr algn="ctr" latinLnBrk="1"/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Kerosene</a:t>
                      </a:r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E1E8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SCB</a:t>
                      </a:r>
                      <a:r>
                        <a:rPr kumimoji="1" lang="en-US" altLang="ko-KR" sz="700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Skirt</a:t>
                      </a:r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E1E8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1203.1W/m </a:t>
                      </a:r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128.4W/m</a:t>
                      </a:r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114.0W/m</a:t>
                      </a:r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7419432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latinLnBrk="1"/>
                      <a:endParaRPr kumimoji="1" lang="ko-KR" altLang="en-US" sz="32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SCB</a:t>
                      </a:r>
                      <a:r>
                        <a:rPr kumimoji="1" lang="en-US" altLang="ko-KR" sz="700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Core</a:t>
                      </a:r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E1E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76.8W/m </a:t>
                      </a:r>
                      <a:endParaRPr kumimoji="1" lang="ko-KR" altLang="en-US" sz="700" kern="12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76.7W/m</a:t>
                      </a:r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76.7W/m</a:t>
                      </a:r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3775393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latinLnBrk="1"/>
                      <a:endParaRPr kumimoji="1" lang="ko-KR" altLang="en-US" sz="28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합계</a:t>
                      </a:r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E1E8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1279.8W/m</a:t>
                      </a:r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205.1W/m</a:t>
                      </a:r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190.8W/m</a:t>
                      </a:r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6233189"/>
                  </a:ext>
                </a:extLst>
              </a:tr>
              <a:tr h="180000">
                <a:tc rowSpan="3"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LOX/</a:t>
                      </a:r>
                    </a:p>
                    <a:p>
                      <a:pPr algn="ctr" latinLnBrk="1"/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CH</a:t>
                      </a:r>
                      <a:r>
                        <a:rPr kumimoji="1" lang="en-US" altLang="ko-KR" sz="700" kern="1200" baseline="-250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</a:t>
                      </a:r>
                      <a:endParaRPr kumimoji="1" lang="ko-KR" altLang="en-US" sz="700" kern="1200" baseline="-25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E1E8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SCB</a:t>
                      </a:r>
                      <a:r>
                        <a:rPr kumimoji="1" lang="en-US" altLang="ko-KR" sz="700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Skirt</a:t>
                      </a:r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E1E8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122.1W/m</a:t>
                      </a:r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13.0W/m</a:t>
                      </a:r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11.6W/m</a:t>
                      </a:r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135690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latinLnBrk="1"/>
                      <a:endParaRPr kumimoji="1" lang="ko-KR" altLang="en-US" sz="28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SCB</a:t>
                      </a:r>
                      <a:r>
                        <a:rPr kumimoji="1" lang="en-US" altLang="ko-KR" sz="700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Core</a:t>
                      </a:r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E1E8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7.8W/m</a:t>
                      </a:r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7.8W/m</a:t>
                      </a:r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7.8W/m</a:t>
                      </a:r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3103585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latinLnBrk="1"/>
                      <a:endParaRPr kumimoji="1" lang="ko-KR" altLang="en-US" sz="2800" kern="1200" baseline="-25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70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합계</a:t>
                      </a:r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E1E8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129.9W/m</a:t>
                      </a:r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20.8W/m</a:t>
                      </a:r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19.4W</a:t>
                      </a:r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6370671"/>
                  </a:ext>
                </a:extLst>
              </a:tr>
            </a:tbl>
          </a:graphicData>
        </a:graphic>
      </p:graphicFrame>
      <p:sp>
        <p:nvSpPr>
          <p:cNvPr id="136" name="TextBox 135"/>
          <p:cNvSpPr txBox="1"/>
          <p:nvPr/>
        </p:nvSpPr>
        <p:spPr>
          <a:xfrm>
            <a:off x="5397934" y="3299358"/>
            <a:ext cx="10118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공통격벽</a:t>
            </a:r>
            <a:r>
              <a:rPr lang="ko-KR" altLang="en-US" sz="1000" dirty="0" smtClean="0"/>
              <a:t> 탱크 </a:t>
            </a:r>
            <a:endParaRPr lang="ko-KR" altLang="en-US" sz="1000" dirty="0"/>
          </a:p>
        </p:txBody>
      </p:sp>
      <p:sp>
        <p:nvSpPr>
          <p:cNvPr id="137" name="TextBox 136"/>
          <p:cNvSpPr txBox="1"/>
          <p:nvPr/>
        </p:nvSpPr>
        <p:spPr>
          <a:xfrm>
            <a:off x="6579619" y="3299358"/>
            <a:ext cx="1938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공통격벽</a:t>
            </a:r>
            <a:r>
              <a:rPr lang="ko-KR" altLang="en-US" sz="1000" dirty="0"/>
              <a:t> </a:t>
            </a:r>
            <a:r>
              <a:rPr lang="ko-KR" altLang="en-US" sz="1000" dirty="0" smtClean="0"/>
              <a:t>탱크 </a:t>
            </a:r>
            <a:r>
              <a:rPr lang="ko-KR" altLang="en-US" sz="1000" dirty="0" err="1" smtClean="0"/>
              <a:t>열전달</a:t>
            </a:r>
            <a:r>
              <a:rPr lang="ko-KR" altLang="en-US" sz="1000" dirty="0" smtClean="0"/>
              <a:t> 메커니즘</a:t>
            </a:r>
            <a:endParaRPr lang="ko-KR" altLang="en-US" sz="1000" dirty="0"/>
          </a:p>
        </p:txBody>
      </p:sp>
      <p:grpSp>
        <p:nvGrpSpPr>
          <p:cNvPr id="138" name="그룹 137"/>
          <p:cNvGrpSpPr/>
          <p:nvPr/>
        </p:nvGrpSpPr>
        <p:grpSpPr>
          <a:xfrm>
            <a:off x="4929623" y="5338090"/>
            <a:ext cx="1814482" cy="1194649"/>
            <a:chOff x="16412701" y="25040073"/>
            <a:chExt cx="7329948" cy="4394300"/>
          </a:xfrm>
        </p:grpSpPr>
        <p:pic>
          <p:nvPicPr>
            <p:cNvPr id="139" name="그림 13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394" b="12958"/>
            <a:stretch/>
          </p:blipFill>
          <p:spPr>
            <a:xfrm>
              <a:off x="16412701" y="25280694"/>
              <a:ext cx="7329948" cy="4153679"/>
            </a:xfrm>
            <a:prstGeom prst="rect">
              <a:avLst/>
            </a:prstGeom>
          </p:spPr>
        </p:pic>
        <p:sp>
          <p:nvSpPr>
            <p:cNvPr id="140" name="TextBox 139"/>
            <p:cNvSpPr txBox="1"/>
            <p:nvPr/>
          </p:nvSpPr>
          <p:spPr>
            <a:xfrm>
              <a:off x="16440405" y="25040073"/>
              <a:ext cx="1723817" cy="6226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500" b="1" dirty="0" smtClean="0"/>
                <a:t>Temp.(K)</a:t>
              </a:r>
              <a:endParaRPr lang="ko-KR" altLang="en-US" sz="500" b="1" dirty="0"/>
            </a:p>
          </p:txBody>
        </p:sp>
      </p:grpSp>
      <p:grpSp>
        <p:nvGrpSpPr>
          <p:cNvPr id="141" name="그룹 140"/>
          <p:cNvGrpSpPr/>
          <p:nvPr/>
        </p:nvGrpSpPr>
        <p:grpSpPr>
          <a:xfrm>
            <a:off x="6820232" y="5305434"/>
            <a:ext cx="1962154" cy="1216229"/>
            <a:chOff x="23811442" y="24919950"/>
            <a:chExt cx="7926495" cy="4473678"/>
          </a:xfrm>
        </p:grpSpPr>
        <p:pic>
          <p:nvPicPr>
            <p:cNvPr id="142" name="그림 141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089" b="13811"/>
            <a:stretch/>
          </p:blipFill>
          <p:spPr>
            <a:xfrm>
              <a:off x="23850061" y="25280694"/>
              <a:ext cx="7887876" cy="4112934"/>
            </a:xfrm>
            <a:prstGeom prst="rect">
              <a:avLst/>
            </a:prstGeom>
          </p:spPr>
        </p:pic>
        <p:sp>
          <p:nvSpPr>
            <p:cNvPr id="143" name="TextBox 142"/>
            <p:cNvSpPr txBox="1"/>
            <p:nvPr/>
          </p:nvSpPr>
          <p:spPr>
            <a:xfrm>
              <a:off x="23811442" y="24919950"/>
              <a:ext cx="1723817" cy="6226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" b="1" dirty="0" smtClean="0"/>
                <a:t>Temp.(K)</a:t>
              </a:r>
              <a:endParaRPr lang="ko-KR" altLang="en-US" sz="500" b="1" dirty="0"/>
            </a:p>
          </p:txBody>
        </p:sp>
      </p:grpSp>
      <p:sp>
        <p:nvSpPr>
          <p:cNvPr id="33" name="직사각형 32"/>
          <p:cNvSpPr/>
          <p:nvPr/>
        </p:nvSpPr>
        <p:spPr>
          <a:xfrm rot="19578316">
            <a:off x="3280479" y="2977786"/>
            <a:ext cx="2481131" cy="1026791"/>
          </a:xfrm>
          <a:prstGeom prst="rect">
            <a:avLst/>
          </a:prstGeom>
          <a:blipFill dpi="0" rotWithShape="1">
            <a:blip r:embed="rId10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2">
            <a:extLst>
              <a:ext uri="{FF2B5EF4-FFF2-40B4-BE49-F238E27FC236}">
                <a16:creationId xmlns:a16="http://schemas.microsoft.com/office/drawing/2014/main" id="{CB4E03ED-3374-4708-94C2-C04D88AE511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50813"/>
            <a:ext cx="8474075" cy="600075"/>
          </a:xfrm>
        </p:spPr>
        <p:txBody>
          <a:bodyPr>
            <a:normAutofit/>
          </a:bodyPr>
          <a:lstStyle/>
          <a:p>
            <a:r>
              <a:rPr lang="ko-KR" altLang="en-US" sz="2700" b="1" dirty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rPr>
              <a:t>항공우주 부품 및 설비</a:t>
            </a:r>
            <a:r>
              <a:rPr lang="en-US" altLang="ko-KR" sz="2700" b="1" dirty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rPr>
              <a:t>(</a:t>
            </a:r>
            <a:r>
              <a:rPr lang="ko-KR" altLang="en-US" sz="2700" b="1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rPr>
              <a:t>탱크 단열</a:t>
            </a:r>
            <a:r>
              <a:rPr lang="en-US" altLang="ko-KR" sz="2700" b="1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rPr>
              <a:t>_</a:t>
            </a:r>
            <a:r>
              <a:rPr lang="ko-KR" altLang="en-US" sz="2700" b="1" dirty="0" err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rPr>
              <a:t>공통격벽</a:t>
            </a:r>
            <a:r>
              <a:rPr lang="ko-KR" altLang="en-US" sz="2700" b="1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rPr>
              <a:t> 탱크</a:t>
            </a:r>
            <a:r>
              <a:rPr lang="en-US" altLang="ko-KR" sz="2700" b="1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rPr>
              <a:t>)</a:t>
            </a:r>
            <a:endParaRPr lang="ko-KR" altLang="en-US" sz="2700" b="1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47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B4E03ED-3374-4708-94C2-C04D88AE511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50813"/>
            <a:ext cx="8474075" cy="600075"/>
          </a:xfrm>
        </p:spPr>
        <p:txBody>
          <a:bodyPr>
            <a:normAutofit/>
          </a:bodyPr>
          <a:lstStyle/>
          <a:p>
            <a:r>
              <a:rPr lang="ko-KR" altLang="en-US" sz="2700" b="1" dirty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rPr>
              <a:t>항공우주 부품 및 설비</a:t>
            </a:r>
            <a:r>
              <a:rPr lang="en-US" altLang="ko-KR" sz="2700" b="1" dirty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rPr>
              <a:t>(</a:t>
            </a:r>
            <a:r>
              <a:rPr lang="ko-KR" altLang="en-US" sz="2700" b="1" dirty="0" err="1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rPr>
              <a:t>열제어</a:t>
            </a:r>
            <a:r>
              <a:rPr lang="en-US" altLang="ko-KR" sz="2700" b="1" dirty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rPr>
              <a:t>/</a:t>
            </a:r>
            <a:r>
              <a:rPr lang="ko-KR" altLang="en-US" sz="2700" b="1" dirty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rPr>
              <a:t>화재안전 부품 및 설비</a:t>
            </a:r>
            <a:r>
              <a:rPr lang="en-US" altLang="ko-KR" sz="2700" b="1" dirty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rPr>
              <a:t>)</a:t>
            </a:r>
            <a:endParaRPr lang="ko-KR" altLang="en-US" sz="2700" b="1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08A554DF-35EA-EC4D-8CD6-6E483CC2AC8D}"/>
              </a:ext>
            </a:extLst>
          </p:cNvPr>
          <p:cNvSpPr/>
          <p:nvPr/>
        </p:nvSpPr>
        <p:spPr>
          <a:xfrm>
            <a:off x="187780" y="1202812"/>
            <a:ext cx="4359729" cy="5488212"/>
          </a:xfrm>
          <a:prstGeom prst="roundRect">
            <a:avLst>
              <a:gd name="adj" fmla="val 1590"/>
            </a:avLst>
          </a:prstGeom>
          <a:gradFill flip="none" rotWithShape="1">
            <a:gsLst>
              <a:gs pos="100000">
                <a:schemeClr val="bg1"/>
              </a:gs>
              <a:gs pos="80000">
                <a:schemeClr val="bg1"/>
              </a:gs>
            </a:gsLst>
            <a:lin ang="5400000" scaled="1"/>
            <a:tileRect/>
          </a:gradFill>
          <a:ln w="3175">
            <a:solidFill>
              <a:srgbClr val="2E99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900" spc="-150" dirty="0">
              <a:ln>
                <a:solidFill>
                  <a:schemeClr val="accent3">
                    <a:lumMod val="7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오각형 4">
            <a:extLst>
              <a:ext uri="{FF2B5EF4-FFF2-40B4-BE49-F238E27FC236}">
                <a16:creationId xmlns:a16="http://schemas.microsoft.com/office/drawing/2014/main" id="{3CA1E7AA-3FA6-BE40-8159-78E6E0276598}"/>
              </a:ext>
            </a:extLst>
          </p:cNvPr>
          <p:cNvSpPr/>
          <p:nvPr/>
        </p:nvSpPr>
        <p:spPr>
          <a:xfrm rot="5400000">
            <a:off x="2163581" y="-64312"/>
            <a:ext cx="501977" cy="2667298"/>
          </a:xfrm>
          <a:prstGeom prst="homePlate">
            <a:avLst>
              <a:gd name="adj" fmla="val 17108"/>
            </a:avLst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b="1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99687F1-7CC6-B34C-92FA-EC9D134BFEB5}"/>
              </a:ext>
            </a:extLst>
          </p:cNvPr>
          <p:cNvSpPr/>
          <p:nvPr/>
        </p:nvSpPr>
        <p:spPr>
          <a:xfrm>
            <a:off x="1157465" y="997106"/>
            <a:ext cx="2436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David" panose="020E0502060401010101" pitchFamily="34" charset="-79"/>
              </a:rPr>
              <a:t>열제어</a:t>
            </a:r>
            <a:r>
              <a:rPr lang="en-US" altLang="ko-KR" sz="14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David" panose="020E0502060401010101" pitchFamily="34" charset="-79"/>
              </a:rPr>
              <a:t>/</a:t>
            </a:r>
            <a:r>
              <a:rPr lang="ko-KR" altLang="en-US" sz="14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David" panose="020E0502060401010101" pitchFamily="34" charset="-79"/>
              </a:rPr>
              <a:t>화재안전 부품</a:t>
            </a:r>
            <a:endParaRPr lang="ko-KR" altLang="en-US" sz="1400" b="1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David" panose="020E0502060401010101" pitchFamily="34" charset="-79"/>
            </a:endParaRPr>
          </a:p>
        </p:txBody>
      </p:sp>
      <p:sp>
        <p:nvSpPr>
          <p:cNvPr id="36" name="Rectangle 125">
            <a:extLst>
              <a:ext uri="{FF2B5EF4-FFF2-40B4-BE49-F238E27FC236}">
                <a16:creationId xmlns:a16="http://schemas.microsoft.com/office/drawing/2014/main" id="{D5A47EC3-A12E-F14C-AD20-69B548595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691" y="1421747"/>
            <a:ext cx="4361802" cy="3277820"/>
          </a:xfrm>
          <a:prstGeom prst="rect">
            <a:avLst/>
          </a:prstGeom>
        </p:spPr>
        <p:txBody>
          <a:bodyPr wrap="square" t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spc="-100" dirty="0" err="1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센서블럭</a:t>
            </a: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조립 및 성능 시험</a:t>
            </a: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온도</a:t>
            </a:r>
            <a:r>
              <a:rPr lang="en-US" altLang="ko-KR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습도</a:t>
            </a:r>
            <a:r>
              <a:rPr lang="en-US" altLang="ko-KR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압력신호측정을 위한 </a:t>
            </a:r>
            <a:r>
              <a:rPr lang="ko-KR" altLang="en-US" sz="1100" b="1" spc="-100" dirty="0" err="1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센서블럭</a:t>
            </a: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 조립 및 납품</a:t>
            </a: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5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spc="-100" dirty="0" err="1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열제어</a:t>
            </a:r>
            <a:r>
              <a:rPr lang="en-US" altLang="ko-KR" sz="1100" b="1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z="1100" b="1" spc="-1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화재안전계</a:t>
            </a:r>
            <a:r>
              <a:rPr lang="ko-KR" altLang="en-US" sz="1100" b="1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100" b="1" spc="-100" dirty="0" err="1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배기장치</a:t>
            </a: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 성능 시험</a:t>
            </a:r>
            <a:r>
              <a:rPr lang="ko-KR" altLang="en-US" sz="1100" b="1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100" b="1" spc="-1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시험</a:t>
            </a:r>
            <a:endParaRPr lang="en-US" altLang="ko-KR" sz="11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유량 </a:t>
            </a:r>
            <a:r>
              <a:rPr lang="en-US" altLang="ko-KR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V.S</a:t>
            </a: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 차압 </a:t>
            </a:r>
            <a:r>
              <a:rPr lang="ko-KR" altLang="en-US" sz="1100" b="1" spc="-100" dirty="0" err="1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신호측정</a:t>
            </a: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 시스템 제작 및 성능 시험</a:t>
            </a:r>
            <a:endParaRPr lang="en-US" altLang="ko-KR" sz="11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5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08A554DF-35EA-EC4D-8CD6-6E483CC2AC8D}"/>
              </a:ext>
            </a:extLst>
          </p:cNvPr>
          <p:cNvSpPr/>
          <p:nvPr/>
        </p:nvSpPr>
        <p:spPr>
          <a:xfrm>
            <a:off x="4633196" y="1202812"/>
            <a:ext cx="4359729" cy="5488212"/>
          </a:xfrm>
          <a:prstGeom prst="roundRect">
            <a:avLst>
              <a:gd name="adj" fmla="val 1590"/>
            </a:avLst>
          </a:prstGeom>
          <a:gradFill flip="none" rotWithShape="1">
            <a:gsLst>
              <a:gs pos="100000">
                <a:schemeClr val="bg1"/>
              </a:gs>
              <a:gs pos="80000">
                <a:schemeClr val="bg1"/>
              </a:gs>
            </a:gsLst>
            <a:lin ang="5400000" scaled="1"/>
            <a:tileRect/>
          </a:gradFill>
          <a:ln w="3175">
            <a:solidFill>
              <a:srgbClr val="2E99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900" spc="-150" dirty="0">
              <a:ln>
                <a:solidFill>
                  <a:schemeClr val="accent3">
                    <a:lumMod val="7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오각형 4">
            <a:extLst>
              <a:ext uri="{FF2B5EF4-FFF2-40B4-BE49-F238E27FC236}">
                <a16:creationId xmlns:a16="http://schemas.microsoft.com/office/drawing/2014/main" id="{3CA1E7AA-3FA6-BE40-8159-78E6E0276598}"/>
              </a:ext>
            </a:extLst>
          </p:cNvPr>
          <p:cNvSpPr/>
          <p:nvPr/>
        </p:nvSpPr>
        <p:spPr>
          <a:xfrm rot="5400000">
            <a:off x="6709177" y="-91015"/>
            <a:ext cx="301618" cy="2667298"/>
          </a:xfrm>
          <a:prstGeom prst="homePlate">
            <a:avLst>
              <a:gd name="adj" fmla="val 17108"/>
            </a:avLst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b="1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99687F1-7CC6-B34C-92FA-EC9D134BFEB5}"/>
              </a:ext>
            </a:extLst>
          </p:cNvPr>
          <p:cNvSpPr/>
          <p:nvPr/>
        </p:nvSpPr>
        <p:spPr>
          <a:xfrm>
            <a:off x="5602881" y="1070582"/>
            <a:ext cx="2436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David" panose="020E0502060401010101" pitchFamily="34" charset="-79"/>
              </a:rPr>
              <a:t>기타 부품 및 설비</a:t>
            </a:r>
            <a:endParaRPr lang="ko-KR" altLang="en-US" sz="1400" b="1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cs typeface="David" panose="020E0502060401010101" pitchFamily="34" charset="-79"/>
            </a:endParaRPr>
          </a:p>
        </p:txBody>
      </p:sp>
      <p:sp>
        <p:nvSpPr>
          <p:cNvPr id="44" name="Rectangle 6"/>
          <p:cNvSpPr>
            <a:spLocks noChangeArrowheads="1"/>
          </p:cNvSpPr>
          <p:nvPr/>
        </p:nvSpPr>
        <p:spPr bwMode="auto">
          <a:xfrm>
            <a:off x="1157465" y="3313231"/>
            <a:ext cx="6216736" cy="209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" name="Rectangle 8"/>
          <p:cNvSpPr>
            <a:spLocks noChangeArrowheads="1"/>
          </p:cNvSpPr>
          <p:nvPr/>
        </p:nvSpPr>
        <p:spPr bwMode="auto">
          <a:xfrm>
            <a:off x="5526337" y="3856679"/>
            <a:ext cx="3614839" cy="87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6" name="Rectangle 10"/>
          <p:cNvSpPr>
            <a:spLocks noChangeArrowheads="1"/>
          </p:cNvSpPr>
          <p:nvPr/>
        </p:nvSpPr>
        <p:spPr bwMode="auto">
          <a:xfrm>
            <a:off x="384912" y="4000146"/>
            <a:ext cx="6449810" cy="346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863777" y="3588544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센서블럭</a:t>
            </a:r>
            <a:endParaRPr lang="ko-KR" altLang="en-US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3139477" y="3588544"/>
            <a:ext cx="10118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성능 시험 결과</a:t>
            </a:r>
            <a:endParaRPr lang="ko-KR" altLang="en-US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658544" y="6095357"/>
            <a:ext cx="15536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배기장치</a:t>
            </a:r>
            <a:r>
              <a:rPr lang="ko-KR" altLang="en-US" sz="1000" dirty="0" smtClean="0"/>
              <a:t> 성능 시험 사진</a:t>
            </a:r>
            <a:endParaRPr lang="ko-KR" alt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3003877" y="6095357"/>
            <a:ext cx="10118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성능 시험 결과</a:t>
            </a:r>
            <a:endParaRPr lang="ko-KR" altLang="en-US" sz="1000" dirty="0"/>
          </a:p>
        </p:txBody>
      </p:sp>
      <p:sp>
        <p:nvSpPr>
          <p:cNvPr id="51" name="Rectangle 125">
            <a:extLst>
              <a:ext uri="{FF2B5EF4-FFF2-40B4-BE49-F238E27FC236}">
                <a16:creationId xmlns:a16="http://schemas.microsoft.com/office/drawing/2014/main" id="{D5A47EC3-A12E-F14C-AD20-69B548595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3884" y="1421747"/>
            <a:ext cx="4412566" cy="2793072"/>
          </a:xfrm>
          <a:prstGeom prst="rect">
            <a:avLst/>
          </a:prstGeom>
        </p:spPr>
        <p:txBody>
          <a:bodyPr wrap="square" t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MTU </a:t>
            </a: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커넥터 분리 시험</a:t>
            </a: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MTU </a:t>
            </a:r>
            <a:r>
              <a:rPr lang="ko-KR" altLang="en-US" sz="1100" b="1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커넥터의 </a:t>
            </a:r>
            <a:r>
              <a:rPr lang="ko-KR" altLang="en-US" sz="1100" b="1" spc="-1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탑재용과</a:t>
            </a:r>
            <a:r>
              <a:rPr lang="ko-KR" altLang="en-US" sz="1100" b="1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100" b="1" spc="-1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지상용이</a:t>
            </a:r>
            <a:r>
              <a:rPr lang="ko-KR" altLang="en-US" sz="1100" b="1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 결합된 </a:t>
            </a:r>
            <a:r>
              <a:rPr lang="ko-KR" altLang="en-US" sz="1100" b="1" spc="-1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조합체에</a:t>
            </a:r>
            <a:r>
              <a:rPr lang="ko-KR" altLang="en-US" sz="1100" b="1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 대해서 실제 발사체의 </a:t>
            </a:r>
            <a:r>
              <a:rPr lang="ko-KR" altLang="en-US" sz="1100" b="1" spc="-100" dirty="0" err="1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발사과정을</a:t>
            </a: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 재현하여 </a:t>
            </a:r>
            <a:r>
              <a:rPr lang="ko-KR" altLang="en-US" sz="1100" b="1" spc="-100" dirty="0" err="1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분리력을</a:t>
            </a: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 측정</a:t>
            </a: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1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1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1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1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부품 가공 및 제작</a:t>
            </a:r>
            <a:endParaRPr lang="en-US" altLang="ko-KR" sz="5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981556" y="3571437"/>
            <a:ext cx="10118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분리 시험 </a:t>
            </a:r>
            <a:r>
              <a:rPr lang="ko-KR" altLang="en-US" sz="1000" dirty="0" err="1" smtClean="0"/>
              <a:t>지그</a:t>
            </a:r>
            <a:endParaRPr lang="ko-KR" alt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8041025" y="3594726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시험 결과</a:t>
            </a:r>
            <a:endParaRPr lang="ko-KR" altLang="en-US" sz="1000" dirty="0"/>
          </a:p>
        </p:txBody>
      </p:sp>
      <p:sp>
        <p:nvSpPr>
          <p:cNvPr id="54" name="Rectangle 2"/>
          <p:cNvSpPr>
            <a:spLocks noChangeArrowheads="1"/>
          </p:cNvSpPr>
          <p:nvPr/>
        </p:nvSpPr>
        <p:spPr bwMode="auto">
          <a:xfrm>
            <a:off x="553282" y="1423939"/>
            <a:ext cx="4516925" cy="229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5" name="_x741900880" descr="DRW0000a9d45d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79" y="2092316"/>
            <a:ext cx="2114850" cy="139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6"/>
          <p:cNvSpPr>
            <a:spLocks noChangeArrowheads="1"/>
          </p:cNvSpPr>
          <p:nvPr/>
        </p:nvSpPr>
        <p:spPr bwMode="auto">
          <a:xfrm>
            <a:off x="2563457" y="1285916"/>
            <a:ext cx="4838399" cy="301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7" name="_x750843936" descr="EMB0000a9d45d6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828" y="1963552"/>
            <a:ext cx="1991378" cy="162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8"/>
          <p:cNvSpPr>
            <a:spLocks noChangeArrowheads="1"/>
          </p:cNvSpPr>
          <p:nvPr/>
        </p:nvSpPr>
        <p:spPr bwMode="auto">
          <a:xfrm>
            <a:off x="303579" y="3644779"/>
            <a:ext cx="6693152" cy="324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9" name="_x746661224" descr="EMB0000a9d45d6c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79" y="4616326"/>
            <a:ext cx="2114850" cy="138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Rectangle 10"/>
          <p:cNvSpPr>
            <a:spLocks noChangeArrowheads="1"/>
          </p:cNvSpPr>
          <p:nvPr/>
        </p:nvSpPr>
        <p:spPr bwMode="auto">
          <a:xfrm>
            <a:off x="2499762" y="3638990"/>
            <a:ext cx="3114886" cy="187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" name="_x641082552" descr="EMB0000a9d45d7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270" y="4610537"/>
            <a:ext cx="2055751" cy="139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8" t="15048" r="33288" b="9641"/>
          <a:stretch/>
        </p:blipFill>
        <p:spPr>
          <a:xfrm>
            <a:off x="4700281" y="2305975"/>
            <a:ext cx="1461409" cy="1306286"/>
          </a:xfrm>
          <a:prstGeom prst="rect">
            <a:avLst/>
          </a:prstGeom>
        </p:spPr>
      </p:pic>
      <p:pic>
        <p:nvPicPr>
          <p:cNvPr id="63" name="_x742097744" descr="EMB0000a9d45db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476" y="2289908"/>
            <a:ext cx="1296798" cy="129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_x750844800" descr="DRW0000a9d45dbc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819" y="2301999"/>
            <a:ext cx="1456025" cy="131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/>
          <p:cNvSpPr txBox="1"/>
          <p:nvPr/>
        </p:nvSpPr>
        <p:spPr>
          <a:xfrm>
            <a:off x="6457840" y="3594726"/>
            <a:ext cx="10118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환경 시험 사진</a:t>
            </a:r>
            <a:endParaRPr lang="ko-KR" altLang="en-US" sz="1000" dirty="0"/>
          </a:p>
        </p:txBody>
      </p:sp>
      <p:pic>
        <p:nvPicPr>
          <p:cNvPr id="66" name="_x645244864" descr="EMB0000a9d45dcb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381" y="4725000"/>
            <a:ext cx="1210163" cy="83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4890116" y="5658880"/>
            <a:ext cx="1136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MTU </a:t>
            </a:r>
            <a:r>
              <a:rPr lang="ko-KR" altLang="en-US" sz="1000" dirty="0" smtClean="0"/>
              <a:t>커넥터 제작</a:t>
            </a:r>
            <a:endParaRPr lang="ko-KR" altLang="en-US" sz="1000" dirty="0"/>
          </a:p>
        </p:txBody>
      </p:sp>
      <p:pic>
        <p:nvPicPr>
          <p:cNvPr id="69" name="_x646970328" descr="EMB0000a9d45de2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7" t="62851" r="39569"/>
          <a:stretch/>
        </p:blipFill>
        <p:spPr bwMode="auto">
          <a:xfrm>
            <a:off x="7682745" y="4434327"/>
            <a:ext cx="1107115" cy="125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_x750844152" descr="EMB0000a9d45de4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527"/>
          <a:stretch/>
        </p:blipFill>
        <p:spPr bwMode="auto">
          <a:xfrm>
            <a:off x="6343745" y="4449726"/>
            <a:ext cx="1339000" cy="127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/>
          <p:cNvSpPr txBox="1"/>
          <p:nvPr/>
        </p:nvSpPr>
        <p:spPr>
          <a:xfrm>
            <a:off x="6757436" y="5658880"/>
            <a:ext cx="19880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단열재 </a:t>
            </a:r>
            <a:r>
              <a:rPr lang="ko-KR" altLang="en-US" sz="1000" dirty="0" err="1" smtClean="0"/>
              <a:t>고열량</a:t>
            </a:r>
            <a:r>
              <a:rPr lang="ko-KR" altLang="en-US" sz="1000" dirty="0" smtClean="0"/>
              <a:t> 가열기 설계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제작</a:t>
            </a:r>
            <a:endParaRPr lang="ko-KR" altLang="en-US" sz="1000" dirty="0"/>
          </a:p>
        </p:txBody>
      </p:sp>
      <p:sp>
        <p:nvSpPr>
          <p:cNvPr id="37" name="직사각형 36"/>
          <p:cNvSpPr/>
          <p:nvPr/>
        </p:nvSpPr>
        <p:spPr>
          <a:xfrm rot="19578316">
            <a:off x="3280479" y="3102911"/>
            <a:ext cx="2481131" cy="1026791"/>
          </a:xfrm>
          <a:prstGeom prst="rect">
            <a:avLst/>
          </a:prstGeom>
          <a:blipFill dpi="0" rotWithShape="1">
            <a:blip r:embed="rId1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72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B4E03ED-3374-4708-94C2-C04D88AE511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50813"/>
            <a:ext cx="8474075" cy="600075"/>
          </a:xfrm>
        </p:spPr>
        <p:txBody>
          <a:bodyPr>
            <a:normAutofit/>
          </a:bodyPr>
          <a:lstStyle/>
          <a:p>
            <a:r>
              <a:rPr lang="ko-KR" altLang="en-US" sz="2700" b="1" dirty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rPr>
              <a:t>금속 </a:t>
            </a:r>
            <a:r>
              <a:rPr lang="en-US" altLang="ko-KR" sz="2700" b="1" dirty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rPr>
              <a:t>3D </a:t>
            </a:r>
            <a:r>
              <a:rPr lang="ko-KR" altLang="en-US" sz="2700" b="1" dirty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rPr>
              <a:t>프린팅 분야</a:t>
            </a:r>
            <a:endParaRPr lang="ko-KR" altLang="en-US" sz="2700" b="1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08A554DF-35EA-EC4D-8CD6-6E483CC2AC8D}"/>
              </a:ext>
            </a:extLst>
          </p:cNvPr>
          <p:cNvSpPr/>
          <p:nvPr/>
        </p:nvSpPr>
        <p:spPr>
          <a:xfrm>
            <a:off x="187780" y="1158607"/>
            <a:ext cx="4359729" cy="5488212"/>
          </a:xfrm>
          <a:prstGeom prst="roundRect">
            <a:avLst>
              <a:gd name="adj" fmla="val 1590"/>
            </a:avLst>
          </a:prstGeom>
          <a:gradFill flip="none" rotWithShape="1">
            <a:gsLst>
              <a:gs pos="100000">
                <a:schemeClr val="bg1"/>
              </a:gs>
              <a:gs pos="80000">
                <a:schemeClr val="bg1"/>
              </a:gs>
            </a:gsLst>
            <a:lin ang="5400000" scaled="1"/>
            <a:tileRect/>
          </a:gradFill>
          <a:ln w="3175">
            <a:solidFill>
              <a:srgbClr val="2E99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900" spc="-150" dirty="0">
              <a:ln>
                <a:solidFill>
                  <a:schemeClr val="accent3">
                    <a:lumMod val="7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Rectangle 125">
            <a:extLst>
              <a:ext uri="{FF2B5EF4-FFF2-40B4-BE49-F238E27FC236}">
                <a16:creationId xmlns:a16="http://schemas.microsoft.com/office/drawing/2014/main" id="{D5A47EC3-A12E-F14C-AD20-69B548595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691" y="1377542"/>
            <a:ext cx="4361802" cy="2908489"/>
          </a:xfrm>
          <a:prstGeom prst="rect">
            <a:avLst/>
          </a:prstGeom>
        </p:spPr>
        <p:txBody>
          <a:bodyPr wrap="square" t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생산기술연구원 금속 </a:t>
            </a:r>
            <a:r>
              <a:rPr lang="en-US" altLang="ko-KR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sz="1100" b="1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프린터 공동개발 </a:t>
            </a: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금속 </a:t>
            </a:r>
            <a:r>
              <a:rPr lang="en-US" altLang="ko-KR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3D </a:t>
            </a: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프린터 및 통합 </a:t>
            </a:r>
            <a:r>
              <a:rPr lang="en-US" altLang="ko-KR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S/W </a:t>
            </a: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개발</a:t>
            </a: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5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3D</a:t>
            </a:r>
            <a:r>
              <a:rPr lang="ko-KR" altLang="en-US" sz="1100" b="1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프린팅 균일 </a:t>
            </a:r>
            <a:r>
              <a:rPr lang="ko-KR" altLang="en-US" sz="1100" b="1" spc="-1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고온가열</a:t>
            </a:r>
            <a:r>
              <a:rPr lang="ko-KR" altLang="en-US" sz="1100" b="1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 열원 시스템</a:t>
            </a: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레이저 </a:t>
            </a:r>
            <a:r>
              <a:rPr lang="ko-KR" altLang="en-US" sz="1100" b="1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조사를 통한 </a:t>
            </a:r>
            <a:r>
              <a:rPr lang="ko-KR" altLang="en-US" sz="1100" b="1" spc="-100" dirty="0" err="1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금속파우더</a:t>
            </a: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100" b="1" spc="-1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적층표면의</a:t>
            </a:r>
            <a:r>
              <a:rPr lang="ko-KR" altLang="en-US" sz="1100" b="1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 원격 </a:t>
            </a: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열원 조사</a:t>
            </a:r>
            <a:endParaRPr lang="en-US" altLang="ko-KR" sz="5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08A554DF-35EA-EC4D-8CD6-6E483CC2AC8D}"/>
              </a:ext>
            </a:extLst>
          </p:cNvPr>
          <p:cNvSpPr/>
          <p:nvPr/>
        </p:nvSpPr>
        <p:spPr>
          <a:xfrm>
            <a:off x="4633196" y="1158607"/>
            <a:ext cx="4359729" cy="5488212"/>
          </a:xfrm>
          <a:prstGeom prst="roundRect">
            <a:avLst>
              <a:gd name="adj" fmla="val 1590"/>
            </a:avLst>
          </a:prstGeom>
          <a:gradFill flip="none" rotWithShape="1">
            <a:gsLst>
              <a:gs pos="100000">
                <a:schemeClr val="bg1"/>
              </a:gs>
              <a:gs pos="80000">
                <a:schemeClr val="bg1"/>
              </a:gs>
            </a:gsLst>
            <a:lin ang="5400000" scaled="1"/>
            <a:tileRect/>
          </a:gradFill>
          <a:ln w="3175">
            <a:solidFill>
              <a:srgbClr val="2E99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900" spc="-150" dirty="0">
              <a:ln>
                <a:solidFill>
                  <a:schemeClr val="accent3">
                    <a:lumMod val="7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오각형 4">
            <a:extLst>
              <a:ext uri="{FF2B5EF4-FFF2-40B4-BE49-F238E27FC236}">
                <a16:creationId xmlns:a16="http://schemas.microsoft.com/office/drawing/2014/main" id="{3CA1E7AA-3FA6-BE40-8159-78E6E0276598}"/>
              </a:ext>
            </a:extLst>
          </p:cNvPr>
          <p:cNvSpPr/>
          <p:nvPr/>
        </p:nvSpPr>
        <p:spPr>
          <a:xfrm rot="5400000">
            <a:off x="6709177" y="-135220"/>
            <a:ext cx="301618" cy="2667298"/>
          </a:xfrm>
          <a:prstGeom prst="homePlate">
            <a:avLst>
              <a:gd name="adj" fmla="val 17108"/>
            </a:avLst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b="1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99687F1-7CC6-B34C-92FA-EC9D134BFEB5}"/>
              </a:ext>
            </a:extLst>
          </p:cNvPr>
          <p:cNvSpPr/>
          <p:nvPr/>
        </p:nvSpPr>
        <p:spPr>
          <a:xfrm>
            <a:off x="5602881" y="1026377"/>
            <a:ext cx="2436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David" panose="020E0502060401010101" pitchFamily="34" charset="-79"/>
              </a:rPr>
              <a:t>3D </a:t>
            </a:r>
            <a:r>
              <a:rPr lang="ko-KR" altLang="en-US" sz="14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David" panose="020E0502060401010101" pitchFamily="34" charset="-79"/>
              </a:rPr>
              <a:t>프린팅 설계 및 부품 제작</a:t>
            </a:r>
            <a:endParaRPr lang="ko-KR" altLang="en-US" sz="1400" b="1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cs typeface="David" panose="020E0502060401010101" pitchFamily="34" charset="-79"/>
            </a:endParaRPr>
          </a:p>
        </p:txBody>
      </p:sp>
      <p:sp>
        <p:nvSpPr>
          <p:cNvPr id="72" name="Rectangle 6"/>
          <p:cNvSpPr>
            <a:spLocks noChangeArrowheads="1"/>
          </p:cNvSpPr>
          <p:nvPr/>
        </p:nvSpPr>
        <p:spPr bwMode="auto">
          <a:xfrm>
            <a:off x="1157465" y="3269026"/>
            <a:ext cx="6216736" cy="209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4" name="Rectangle 10"/>
          <p:cNvSpPr>
            <a:spLocks noChangeArrowheads="1"/>
          </p:cNvSpPr>
          <p:nvPr/>
        </p:nvSpPr>
        <p:spPr bwMode="auto">
          <a:xfrm>
            <a:off x="384912" y="3955941"/>
            <a:ext cx="6449810" cy="346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5" name="Rectangle 125">
            <a:extLst>
              <a:ext uri="{FF2B5EF4-FFF2-40B4-BE49-F238E27FC236}">
                <a16:creationId xmlns:a16="http://schemas.microsoft.com/office/drawing/2014/main" id="{D5A47EC3-A12E-F14C-AD20-69B548595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3884" y="1377542"/>
            <a:ext cx="4412566" cy="2793072"/>
          </a:xfrm>
          <a:prstGeom prst="rect">
            <a:avLst/>
          </a:prstGeom>
        </p:spPr>
        <p:txBody>
          <a:bodyPr wrap="square" t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spc="-100" dirty="0" err="1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DfAM</a:t>
            </a:r>
            <a:r>
              <a:rPr lang="en-US" altLang="ko-KR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금속 </a:t>
            </a:r>
            <a:r>
              <a:rPr lang="en-US" altLang="ko-KR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3D </a:t>
            </a: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프린팅을 위한 최적 설계</a:t>
            </a: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1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en-US" altLang="ko-KR" sz="11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1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1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1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부품 가공 및 제작</a:t>
            </a:r>
            <a:endParaRPr lang="en-US" altLang="ko-KR" sz="5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Rectangle 2"/>
          <p:cNvSpPr>
            <a:spLocks noChangeArrowheads="1"/>
          </p:cNvSpPr>
          <p:nvPr/>
        </p:nvSpPr>
        <p:spPr bwMode="auto">
          <a:xfrm>
            <a:off x="553282" y="1379734"/>
            <a:ext cx="4516925" cy="229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7" name="Rectangle 6"/>
          <p:cNvSpPr>
            <a:spLocks noChangeArrowheads="1"/>
          </p:cNvSpPr>
          <p:nvPr/>
        </p:nvSpPr>
        <p:spPr bwMode="auto">
          <a:xfrm>
            <a:off x="2563457" y="1241711"/>
            <a:ext cx="4838399" cy="301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8" name="Rectangle 8"/>
          <p:cNvSpPr>
            <a:spLocks noChangeArrowheads="1"/>
          </p:cNvSpPr>
          <p:nvPr/>
        </p:nvSpPr>
        <p:spPr bwMode="auto">
          <a:xfrm>
            <a:off x="303579" y="3600574"/>
            <a:ext cx="6693152" cy="324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9" name="Rectangle 10"/>
          <p:cNvSpPr>
            <a:spLocks noChangeArrowheads="1"/>
          </p:cNvSpPr>
          <p:nvPr/>
        </p:nvSpPr>
        <p:spPr bwMode="auto">
          <a:xfrm>
            <a:off x="2499762" y="3594785"/>
            <a:ext cx="3114886" cy="187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0" name="오각형 4">
            <a:extLst>
              <a:ext uri="{FF2B5EF4-FFF2-40B4-BE49-F238E27FC236}">
                <a16:creationId xmlns:a16="http://schemas.microsoft.com/office/drawing/2014/main" id="{3CA1E7AA-3FA6-BE40-8159-78E6E0276598}"/>
              </a:ext>
            </a:extLst>
          </p:cNvPr>
          <p:cNvSpPr/>
          <p:nvPr/>
        </p:nvSpPr>
        <p:spPr>
          <a:xfrm rot="5400000">
            <a:off x="2263761" y="-135220"/>
            <a:ext cx="301618" cy="2667298"/>
          </a:xfrm>
          <a:prstGeom prst="homePlate">
            <a:avLst>
              <a:gd name="adj" fmla="val 17108"/>
            </a:avLst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b="1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99687F1-7CC6-B34C-92FA-EC9D134BFEB5}"/>
              </a:ext>
            </a:extLst>
          </p:cNvPr>
          <p:cNvSpPr/>
          <p:nvPr/>
        </p:nvSpPr>
        <p:spPr>
          <a:xfrm>
            <a:off x="1157465" y="1026377"/>
            <a:ext cx="2436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David" panose="020E0502060401010101" pitchFamily="34" charset="-79"/>
              </a:rPr>
              <a:t>금속 </a:t>
            </a:r>
            <a:r>
              <a:rPr lang="en-US" altLang="ko-KR" sz="14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David" panose="020E0502060401010101" pitchFamily="34" charset="-79"/>
              </a:rPr>
              <a:t>3D </a:t>
            </a:r>
            <a:r>
              <a:rPr lang="ko-KR" altLang="en-US" sz="14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David" panose="020E0502060401010101" pitchFamily="34" charset="-79"/>
              </a:rPr>
              <a:t>프린터 제작</a:t>
            </a:r>
            <a:endParaRPr lang="ko-KR" altLang="en-US" sz="1400" b="1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David" panose="020E0502060401010101" pitchFamily="34" charset="-79"/>
            </a:endParaRPr>
          </a:p>
        </p:txBody>
      </p:sp>
      <p:pic>
        <p:nvPicPr>
          <p:cNvPr id="82" name="_x734878856" descr="EMB0000a9d45de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7" r="6041"/>
          <a:stretch/>
        </p:blipFill>
        <p:spPr bwMode="auto">
          <a:xfrm>
            <a:off x="484787" y="1902032"/>
            <a:ext cx="1676401" cy="153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_x735335320" descr="EMB0000a9d45e0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244" y="4755833"/>
            <a:ext cx="1720755" cy="139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39" y="4555840"/>
            <a:ext cx="1877237" cy="1592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411283" y="1959827"/>
            <a:ext cx="2038278" cy="1512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86" name="TextBox 85"/>
          <p:cNvSpPr txBox="1"/>
          <p:nvPr/>
        </p:nvSpPr>
        <p:spPr>
          <a:xfrm>
            <a:off x="906107" y="3489132"/>
            <a:ext cx="10278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금속 </a:t>
            </a:r>
            <a:r>
              <a:rPr lang="en-US" altLang="ko-KR" sz="1000" dirty="0" smtClean="0"/>
              <a:t>3D </a:t>
            </a:r>
            <a:r>
              <a:rPr lang="ko-KR" altLang="en-US" sz="1000" dirty="0" smtClean="0"/>
              <a:t>프린터</a:t>
            </a:r>
            <a:endParaRPr lang="ko-KR" alt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2944366" y="3512421"/>
            <a:ext cx="6928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통합 </a:t>
            </a:r>
            <a:r>
              <a:rPr lang="en-US" altLang="ko-KR" sz="1000" dirty="0" smtClean="0"/>
              <a:t>S/W</a:t>
            </a:r>
            <a:endParaRPr lang="ko-KR" alt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1020407" y="6251730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챔버</a:t>
            </a:r>
            <a:r>
              <a:rPr lang="ko-KR" altLang="en-US" sz="1000" dirty="0" smtClean="0"/>
              <a:t> 내부</a:t>
            </a:r>
            <a:endParaRPr lang="ko-KR" altLang="en-US" sz="1000" dirty="0"/>
          </a:p>
        </p:txBody>
      </p:sp>
      <p:sp>
        <p:nvSpPr>
          <p:cNvPr id="89" name="TextBox 88"/>
          <p:cNvSpPr txBox="1"/>
          <p:nvPr/>
        </p:nvSpPr>
        <p:spPr>
          <a:xfrm>
            <a:off x="2487166" y="6275019"/>
            <a:ext cx="17107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균일 고온 가열 열원 시스템</a:t>
            </a:r>
            <a:endParaRPr lang="ko-KR" altLang="en-US" sz="1000" dirty="0"/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12"/>
          <a:stretch/>
        </p:blipFill>
        <p:spPr>
          <a:xfrm>
            <a:off x="6042077" y="2009497"/>
            <a:ext cx="1123869" cy="1173048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056"/>
          <a:stretch/>
        </p:blipFill>
        <p:spPr>
          <a:xfrm>
            <a:off x="4784623" y="2017784"/>
            <a:ext cx="1178045" cy="1213988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AEFAF9F1-5C3A-449F-A4C9-3446879254B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721" y="1980378"/>
            <a:ext cx="1531672" cy="1202167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5014883" y="3289107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기존 설계</a:t>
            </a:r>
            <a:endParaRPr lang="ko-KR" altLang="en-US" sz="1000" dirty="0"/>
          </a:p>
        </p:txBody>
      </p:sp>
      <p:sp>
        <p:nvSpPr>
          <p:cNvPr id="94" name="TextBox 93"/>
          <p:cNvSpPr txBox="1"/>
          <p:nvPr/>
        </p:nvSpPr>
        <p:spPr>
          <a:xfrm>
            <a:off x="6209014" y="3289107"/>
            <a:ext cx="4844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/>
              <a:t>DfAM</a:t>
            </a:r>
            <a:endParaRPr lang="ko-KR" altLang="en-US" sz="1000" dirty="0"/>
          </a:p>
        </p:txBody>
      </p:sp>
      <p:sp>
        <p:nvSpPr>
          <p:cNvPr id="95" name="TextBox 94"/>
          <p:cNvSpPr txBox="1"/>
          <p:nvPr/>
        </p:nvSpPr>
        <p:spPr>
          <a:xfrm>
            <a:off x="7521855" y="3289107"/>
            <a:ext cx="12394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서포터 시뮬레이션</a:t>
            </a:r>
            <a:endParaRPr lang="ko-KR" altLang="en-US" sz="1000" dirty="0"/>
          </a:p>
        </p:txBody>
      </p:sp>
      <p:pic>
        <p:nvPicPr>
          <p:cNvPr id="96" name="_x737881640" descr="EMB0000a9d45e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827" y="4334029"/>
            <a:ext cx="3459163" cy="224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직사각형 96"/>
          <p:cNvSpPr/>
          <p:nvPr/>
        </p:nvSpPr>
        <p:spPr>
          <a:xfrm rot="19578316">
            <a:off x="3280479" y="3058706"/>
            <a:ext cx="2481131" cy="1026791"/>
          </a:xfrm>
          <a:prstGeom prst="rect">
            <a:avLst/>
          </a:prstGeom>
          <a:blipFill dpi="0" rotWithShape="1">
            <a:blip r:embed="rId1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18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B4E03ED-3374-4708-94C2-C04D88AE511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50813"/>
            <a:ext cx="8474075" cy="600075"/>
          </a:xfrm>
        </p:spPr>
        <p:txBody>
          <a:bodyPr>
            <a:normAutofit/>
          </a:bodyPr>
          <a:lstStyle/>
          <a:p>
            <a:r>
              <a:rPr lang="ko-KR" altLang="en-US" sz="2700" b="1" dirty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rPr>
              <a:t>설비 </a:t>
            </a:r>
            <a:r>
              <a:rPr lang="en-US" altLang="ko-KR" sz="2700" b="1" dirty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rPr>
              <a:t>(</a:t>
            </a:r>
            <a:r>
              <a:rPr lang="ko-KR" altLang="en-US" sz="2700" b="1" dirty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rPr>
              <a:t>제어 설비 자동화 설비</a:t>
            </a:r>
            <a:r>
              <a:rPr lang="en-US" altLang="ko-KR" sz="2700" b="1" dirty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rPr>
              <a:t>)</a:t>
            </a:r>
            <a:endParaRPr lang="ko-KR" altLang="en-US" sz="2700" b="1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08A554DF-35EA-EC4D-8CD6-6E483CC2AC8D}"/>
              </a:ext>
            </a:extLst>
          </p:cNvPr>
          <p:cNvSpPr/>
          <p:nvPr/>
        </p:nvSpPr>
        <p:spPr>
          <a:xfrm>
            <a:off x="187780" y="1173937"/>
            <a:ext cx="4359729" cy="5488212"/>
          </a:xfrm>
          <a:prstGeom prst="roundRect">
            <a:avLst>
              <a:gd name="adj" fmla="val 1590"/>
            </a:avLst>
          </a:prstGeom>
          <a:gradFill flip="none" rotWithShape="1">
            <a:gsLst>
              <a:gs pos="100000">
                <a:schemeClr val="bg1"/>
              </a:gs>
              <a:gs pos="80000">
                <a:schemeClr val="bg1"/>
              </a:gs>
            </a:gsLst>
            <a:lin ang="5400000" scaled="1"/>
            <a:tileRect/>
          </a:gradFill>
          <a:ln w="3175">
            <a:solidFill>
              <a:srgbClr val="2E99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900" spc="-150" dirty="0">
              <a:ln>
                <a:solidFill>
                  <a:schemeClr val="accent3">
                    <a:lumMod val="7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Rectangle 125">
            <a:extLst>
              <a:ext uri="{FF2B5EF4-FFF2-40B4-BE49-F238E27FC236}">
                <a16:creationId xmlns:a16="http://schemas.microsoft.com/office/drawing/2014/main" id="{D5A47EC3-A12E-F14C-AD20-69B548595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691" y="1392872"/>
            <a:ext cx="4361802" cy="3023905"/>
          </a:xfrm>
          <a:prstGeom prst="rect">
            <a:avLst/>
          </a:prstGeom>
        </p:spPr>
        <p:txBody>
          <a:bodyPr wrap="square" t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spc="-100" dirty="0" err="1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진공단열재</a:t>
            </a: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정밀 검사기 및 </a:t>
            </a:r>
            <a:r>
              <a:rPr lang="ko-KR" altLang="en-US" sz="1100" b="1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출하 </a:t>
            </a: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검사기</a:t>
            </a:r>
            <a:endParaRPr lang="en-US" altLang="ko-KR" sz="11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100" b="1" spc="-100" dirty="0" err="1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진공단열재</a:t>
            </a: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 출하 검사기 및 세계최초 대면적 </a:t>
            </a:r>
            <a:r>
              <a:rPr lang="ko-KR" altLang="en-US" sz="1100" b="1" spc="-100" dirty="0" err="1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진공단열재</a:t>
            </a: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 검사기 </a:t>
            </a: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5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spc="-100" dirty="0" err="1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진공단열재</a:t>
            </a: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100" b="1" spc="-100" dirty="0" err="1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잔류가스</a:t>
            </a: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 측정기</a:t>
            </a:r>
            <a:endParaRPr lang="en-US" altLang="ko-KR" sz="11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100" b="1" spc="-100" dirty="0" err="1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진공단열재</a:t>
            </a: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 내부 가스의 성분과 양을 검사하는 검사기</a:t>
            </a:r>
            <a:endParaRPr lang="en-US" altLang="ko-KR" sz="5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08A554DF-35EA-EC4D-8CD6-6E483CC2AC8D}"/>
              </a:ext>
            </a:extLst>
          </p:cNvPr>
          <p:cNvSpPr/>
          <p:nvPr/>
        </p:nvSpPr>
        <p:spPr>
          <a:xfrm>
            <a:off x="4633196" y="1173937"/>
            <a:ext cx="4359729" cy="5488212"/>
          </a:xfrm>
          <a:prstGeom prst="roundRect">
            <a:avLst>
              <a:gd name="adj" fmla="val 1590"/>
            </a:avLst>
          </a:prstGeom>
          <a:gradFill flip="none" rotWithShape="1">
            <a:gsLst>
              <a:gs pos="100000">
                <a:schemeClr val="bg1"/>
              </a:gs>
              <a:gs pos="80000">
                <a:schemeClr val="bg1"/>
              </a:gs>
            </a:gsLst>
            <a:lin ang="5400000" scaled="1"/>
            <a:tileRect/>
          </a:gradFill>
          <a:ln w="3175">
            <a:solidFill>
              <a:srgbClr val="2E99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900" spc="-150" dirty="0">
              <a:ln>
                <a:solidFill>
                  <a:schemeClr val="accent3">
                    <a:lumMod val="7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오각형 4">
            <a:extLst>
              <a:ext uri="{FF2B5EF4-FFF2-40B4-BE49-F238E27FC236}">
                <a16:creationId xmlns:a16="http://schemas.microsoft.com/office/drawing/2014/main" id="{3CA1E7AA-3FA6-BE40-8159-78E6E0276598}"/>
              </a:ext>
            </a:extLst>
          </p:cNvPr>
          <p:cNvSpPr/>
          <p:nvPr/>
        </p:nvSpPr>
        <p:spPr>
          <a:xfrm rot="5400000">
            <a:off x="6709177" y="-119890"/>
            <a:ext cx="301618" cy="2667298"/>
          </a:xfrm>
          <a:prstGeom prst="homePlate">
            <a:avLst>
              <a:gd name="adj" fmla="val 17108"/>
            </a:avLst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b="1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99687F1-7CC6-B34C-92FA-EC9D134BFEB5}"/>
              </a:ext>
            </a:extLst>
          </p:cNvPr>
          <p:cNvSpPr/>
          <p:nvPr/>
        </p:nvSpPr>
        <p:spPr>
          <a:xfrm>
            <a:off x="5602881" y="1041707"/>
            <a:ext cx="2436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David" panose="020E0502060401010101" pitchFamily="34" charset="-79"/>
              </a:rPr>
              <a:t>진공 부품 및 설비  </a:t>
            </a:r>
            <a:endParaRPr lang="ko-KR" altLang="en-US" sz="1400" b="1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cs typeface="David" panose="020E0502060401010101" pitchFamily="34" charset="-79"/>
            </a:endParaRPr>
          </a:p>
        </p:txBody>
      </p:sp>
      <p:sp>
        <p:nvSpPr>
          <p:cNvPr id="44" name="Rectangle 6"/>
          <p:cNvSpPr>
            <a:spLocks noChangeArrowheads="1"/>
          </p:cNvSpPr>
          <p:nvPr/>
        </p:nvSpPr>
        <p:spPr bwMode="auto">
          <a:xfrm>
            <a:off x="1157465" y="3284356"/>
            <a:ext cx="6216736" cy="209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" name="Rectangle 8"/>
          <p:cNvSpPr>
            <a:spLocks noChangeArrowheads="1"/>
          </p:cNvSpPr>
          <p:nvPr/>
        </p:nvSpPr>
        <p:spPr bwMode="auto">
          <a:xfrm>
            <a:off x="5526337" y="3827804"/>
            <a:ext cx="3614839" cy="87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6" name="Rectangle 10"/>
          <p:cNvSpPr>
            <a:spLocks noChangeArrowheads="1"/>
          </p:cNvSpPr>
          <p:nvPr/>
        </p:nvSpPr>
        <p:spPr bwMode="auto">
          <a:xfrm>
            <a:off x="384912" y="3971271"/>
            <a:ext cx="6449810" cy="346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305993" y="3519424"/>
            <a:ext cx="20152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대형 단열재 측정기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삼성전자 外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2366467" y="3504284"/>
            <a:ext cx="20152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단열재 출하 검사기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삼성전자 外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734744" y="6066482"/>
            <a:ext cx="11400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잔류가스</a:t>
            </a:r>
            <a:r>
              <a:rPr lang="ko-KR" altLang="en-US" sz="1000" dirty="0" smtClean="0"/>
              <a:t> 측정기 </a:t>
            </a:r>
            <a:endParaRPr lang="ko-KR" alt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2856013" y="6066482"/>
            <a:ext cx="11112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잔류가스</a:t>
            </a:r>
            <a:r>
              <a:rPr lang="ko-KR" altLang="en-US" sz="1000" dirty="0" smtClean="0"/>
              <a:t> 측정기</a:t>
            </a:r>
            <a:endParaRPr lang="ko-KR" altLang="en-US" sz="1000" dirty="0"/>
          </a:p>
        </p:txBody>
      </p:sp>
      <p:sp>
        <p:nvSpPr>
          <p:cNvPr id="51" name="Rectangle 125">
            <a:extLst>
              <a:ext uri="{FF2B5EF4-FFF2-40B4-BE49-F238E27FC236}">
                <a16:creationId xmlns:a16="http://schemas.microsoft.com/office/drawing/2014/main" id="{D5A47EC3-A12E-F14C-AD20-69B548595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3884" y="1392872"/>
            <a:ext cx="4412566" cy="2539157"/>
          </a:xfrm>
          <a:prstGeom prst="rect">
            <a:avLst/>
          </a:prstGeom>
        </p:spPr>
        <p:txBody>
          <a:bodyPr wrap="square" t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대면적</a:t>
            </a:r>
            <a:r>
              <a:rPr lang="en-US" altLang="ko-KR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진공 </a:t>
            </a:r>
            <a:r>
              <a:rPr lang="ko-KR" altLang="en-US" sz="1100" b="1" spc="-100" dirty="0" err="1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방열판</a:t>
            </a:r>
            <a:r>
              <a:rPr lang="en-US" altLang="ko-KR" sz="1100" b="1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Heat Chamber) </a:t>
            </a: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 및 성능 검증</a:t>
            </a: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기존 </a:t>
            </a:r>
            <a:r>
              <a:rPr lang="en-US" altLang="ko-KR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1</a:t>
            </a: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차원 </a:t>
            </a:r>
            <a:r>
              <a:rPr lang="en-US" altLang="ko-KR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Heat Pipe</a:t>
            </a: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가 아닌 </a:t>
            </a:r>
            <a:r>
              <a:rPr lang="ko-KR" altLang="en-US" sz="1100" b="1" spc="-100" dirty="0" err="1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평판형</a:t>
            </a: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Heat Chamber </a:t>
            </a: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설계 및 </a:t>
            </a:r>
            <a:r>
              <a:rPr lang="ko-KR" altLang="en-US" sz="1100" b="1" spc="-100" dirty="0" err="1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성능검증</a:t>
            </a: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1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1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1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1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진공 설비</a:t>
            </a:r>
            <a:endParaRPr lang="en-US" altLang="ko-KR" sz="5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154712" y="3259002"/>
            <a:ext cx="12682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대면적 진공 </a:t>
            </a:r>
            <a:r>
              <a:rPr lang="ko-KR" altLang="en-US" sz="1000" dirty="0" err="1" smtClean="0"/>
              <a:t>방열판</a:t>
            </a:r>
            <a:endParaRPr lang="ko-KR" altLang="en-US" sz="1000" dirty="0"/>
          </a:p>
        </p:txBody>
      </p:sp>
      <p:sp>
        <p:nvSpPr>
          <p:cNvPr id="54" name="Rectangle 2"/>
          <p:cNvSpPr>
            <a:spLocks noChangeArrowheads="1"/>
          </p:cNvSpPr>
          <p:nvPr/>
        </p:nvSpPr>
        <p:spPr bwMode="auto">
          <a:xfrm>
            <a:off x="553282" y="1395064"/>
            <a:ext cx="4516925" cy="229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6" name="Rectangle 6"/>
          <p:cNvSpPr>
            <a:spLocks noChangeArrowheads="1"/>
          </p:cNvSpPr>
          <p:nvPr/>
        </p:nvSpPr>
        <p:spPr bwMode="auto">
          <a:xfrm>
            <a:off x="2563457" y="1257041"/>
            <a:ext cx="4838399" cy="301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8" name="Rectangle 8"/>
          <p:cNvSpPr>
            <a:spLocks noChangeArrowheads="1"/>
          </p:cNvSpPr>
          <p:nvPr/>
        </p:nvSpPr>
        <p:spPr bwMode="auto">
          <a:xfrm>
            <a:off x="303579" y="3615904"/>
            <a:ext cx="6693152" cy="324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0" name="Rectangle 10"/>
          <p:cNvSpPr>
            <a:spLocks noChangeArrowheads="1"/>
          </p:cNvSpPr>
          <p:nvPr/>
        </p:nvSpPr>
        <p:spPr bwMode="auto">
          <a:xfrm>
            <a:off x="2499762" y="3610115"/>
            <a:ext cx="3114886" cy="187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5151050" y="5345445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진공단열재</a:t>
            </a:r>
            <a:r>
              <a:rPr lang="ko-KR" altLang="en-US" sz="1000" dirty="0" smtClean="0"/>
              <a:t> 제작 설비</a:t>
            </a:r>
            <a:endParaRPr lang="ko-KR" altLang="en-US" sz="1000" dirty="0"/>
          </a:p>
        </p:txBody>
      </p:sp>
      <p:sp>
        <p:nvSpPr>
          <p:cNvPr id="73" name="TextBox 72"/>
          <p:cNvSpPr txBox="1"/>
          <p:nvPr/>
        </p:nvSpPr>
        <p:spPr>
          <a:xfrm>
            <a:off x="7271561" y="5345445"/>
            <a:ext cx="10358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OLED </a:t>
            </a:r>
            <a:r>
              <a:rPr lang="ko-KR" altLang="en-US" sz="1000" dirty="0" smtClean="0"/>
              <a:t>세척 설비</a:t>
            </a:r>
            <a:endParaRPr lang="ko-KR" altLang="en-US" sz="1000" dirty="0"/>
          </a:p>
        </p:txBody>
      </p:sp>
      <p:sp>
        <p:nvSpPr>
          <p:cNvPr id="37" name="오각형 4">
            <a:extLst>
              <a:ext uri="{FF2B5EF4-FFF2-40B4-BE49-F238E27FC236}">
                <a16:creationId xmlns:a16="http://schemas.microsoft.com/office/drawing/2014/main" id="{3CA1E7AA-3FA6-BE40-8159-78E6E0276598}"/>
              </a:ext>
            </a:extLst>
          </p:cNvPr>
          <p:cNvSpPr/>
          <p:nvPr/>
        </p:nvSpPr>
        <p:spPr>
          <a:xfrm rot="5400000">
            <a:off x="2263761" y="-119890"/>
            <a:ext cx="301618" cy="2667298"/>
          </a:xfrm>
          <a:prstGeom prst="homePlate">
            <a:avLst>
              <a:gd name="adj" fmla="val 17108"/>
            </a:avLst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b="1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99687F1-7CC6-B34C-92FA-EC9D134BFEB5}"/>
              </a:ext>
            </a:extLst>
          </p:cNvPr>
          <p:cNvSpPr/>
          <p:nvPr/>
        </p:nvSpPr>
        <p:spPr>
          <a:xfrm>
            <a:off x="1157465" y="1041707"/>
            <a:ext cx="2436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David" panose="020E0502060401010101" pitchFamily="34" charset="-79"/>
              </a:rPr>
              <a:t>정밀 </a:t>
            </a:r>
            <a:r>
              <a:rPr lang="ko-KR" altLang="en-US" sz="1400" b="1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David" panose="020E0502060401010101" pitchFamily="34" charset="-79"/>
              </a:rPr>
              <a:t>계측기</a:t>
            </a:r>
            <a:endParaRPr lang="ko-KR" altLang="en-US" sz="1400" b="1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David" panose="020E0502060401010101" pitchFamily="34" charset="-79"/>
            </a:endParaRPr>
          </a:p>
        </p:txBody>
      </p:sp>
      <p:pic>
        <p:nvPicPr>
          <p:cNvPr id="42" name="Picture 18" descr="C:\Users\Administrator\Desktop\연구소\과제(한수원)\발표\사진\납품설비\145870927648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3282" y="2033518"/>
            <a:ext cx="1408112" cy="143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3" name="그룹 53"/>
          <p:cNvGrpSpPr>
            <a:grpSpLocks/>
          </p:cNvGrpSpPr>
          <p:nvPr/>
        </p:nvGrpSpPr>
        <p:grpSpPr bwMode="auto">
          <a:xfrm>
            <a:off x="2408951" y="2028856"/>
            <a:ext cx="2011761" cy="1493626"/>
            <a:chOff x="5238753" y="1071546"/>
            <a:chExt cx="3929089" cy="3617797"/>
          </a:xfrm>
        </p:grpSpPr>
        <p:pic>
          <p:nvPicPr>
            <p:cNvPr id="68" name="Picture 5" descr="D:\System\Desktop\그림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59" t="6931" r="10100" b="48018"/>
            <a:stretch>
              <a:fillRect/>
            </a:stretch>
          </p:blipFill>
          <p:spPr bwMode="auto">
            <a:xfrm rot="-5400000">
              <a:off x="5287242" y="1023057"/>
              <a:ext cx="3617797" cy="371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" name="직사각형 52"/>
            <p:cNvSpPr>
              <a:spLocks noChangeArrowheads="1"/>
            </p:cNvSpPr>
            <p:nvPr/>
          </p:nvSpPr>
          <p:spPr bwMode="auto">
            <a:xfrm>
              <a:off x="8739214" y="3638157"/>
              <a:ext cx="428628" cy="574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endParaRPr lang="ko-KR" altLang="en-US" b="1"/>
            </a:p>
          </p:txBody>
        </p:sp>
      </p:grpSp>
      <p:pic>
        <p:nvPicPr>
          <p:cNvPr id="72" name="Picture 2"/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7" r="9076" b="7773"/>
          <a:stretch/>
        </p:blipFill>
        <p:spPr bwMode="auto">
          <a:xfrm flipV="1">
            <a:off x="4836280" y="2017543"/>
            <a:ext cx="1763266" cy="126681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그림 3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29773" y="2173367"/>
            <a:ext cx="1866900" cy="101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" name="TextBox 75"/>
          <p:cNvSpPr txBox="1"/>
          <p:nvPr/>
        </p:nvSpPr>
        <p:spPr>
          <a:xfrm>
            <a:off x="7230881" y="3259002"/>
            <a:ext cx="15536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성능 검증을 위한 </a:t>
            </a:r>
            <a:r>
              <a:rPr lang="ko-KR" altLang="en-US" sz="1000" dirty="0" err="1" smtClean="0"/>
              <a:t>열해석</a:t>
            </a:r>
            <a:endParaRPr lang="ko-KR" altLang="en-US" sz="1000" dirty="0"/>
          </a:p>
        </p:txBody>
      </p:sp>
      <p:pic>
        <p:nvPicPr>
          <p:cNvPr id="77" name="Picture 1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968047" y="3982238"/>
            <a:ext cx="1682750" cy="1262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092" y="4004839"/>
            <a:ext cx="1642733" cy="123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10" y="4427816"/>
            <a:ext cx="1916048" cy="1437036"/>
          </a:xfrm>
          <a:prstGeom prst="rect">
            <a:avLst/>
          </a:prstGeom>
        </p:spPr>
      </p:pic>
      <p:sp>
        <p:nvSpPr>
          <p:cNvPr id="53" name="직사각형 52"/>
          <p:cNvSpPr/>
          <p:nvPr/>
        </p:nvSpPr>
        <p:spPr>
          <a:xfrm rot="19578316">
            <a:off x="3280479" y="3074036"/>
            <a:ext cx="2481131" cy="1026791"/>
          </a:xfrm>
          <a:prstGeom prst="rect">
            <a:avLst/>
          </a:prstGeom>
          <a:blipFill dpi="0" rotWithShape="1">
            <a:blip r:embed="rId10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11"/>
          <a:srcRect l="7296" t="9931" r="7778" b="5009"/>
          <a:stretch/>
        </p:blipFill>
        <p:spPr>
          <a:xfrm>
            <a:off x="2619081" y="4434312"/>
            <a:ext cx="1585066" cy="143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77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B4E03ED-3374-4708-94C2-C04D88AE511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50813"/>
            <a:ext cx="8474075" cy="600075"/>
          </a:xfrm>
        </p:spPr>
        <p:txBody>
          <a:bodyPr>
            <a:normAutofit/>
          </a:bodyPr>
          <a:lstStyle/>
          <a:p>
            <a:r>
              <a:rPr lang="ko-KR" altLang="en-US" sz="2700" b="1" dirty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rPr>
              <a:t>기타</a:t>
            </a:r>
            <a:endParaRPr lang="ko-KR" altLang="en-US" sz="2700" b="1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08A554DF-35EA-EC4D-8CD6-6E483CC2AC8D}"/>
              </a:ext>
            </a:extLst>
          </p:cNvPr>
          <p:cNvSpPr/>
          <p:nvPr/>
        </p:nvSpPr>
        <p:spPr>
          <a:xfrm>
            <a:off x="187780" y="1173937"/>
            <a:ext cx="4359729" cy="5488212"/>
          </a:xfrm>
          <a:prstGeom prst="roundRect">
            <a:avLst>
              <a:gd name="adj" fmla="val 1590"/>
            </a:avLst>
          </a:prstGeom>
          <a:gradFill flip="none" rotWithShape="1">
            <a:gsLst>
              <a:gs pos="100000">
                <a:schemeClr val="bg1"/>
              </a:gs>
              <a:gs pos="80000">
                <a:schemeClr val="bg1"/>
              </a:gs>
            </a:gsLst>
            <a:lin ang="5400000" scaled="1"/>
            <a:tileRect/>
          </a:gradFill>
          <a:ln w="3175">
            <a:solidFill>
              <a:srgbClr val="2E99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900" spc="-150" dirty="0">
              <a:ln>
                <a:solidFill>
                  <a:schemeClr val="accent3">
                    <a:lumMod val="7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Rectangle 125">
            <a:extLst>
              <a:ext uri="{FF2B5EF4-FFF2-40B4-BE49-F238E27FC236}">
                <a16:creationId xmlns:a16="http://schemas.microsoft.com/office/drawing/2014/main" id="{D5A47EC3-A12E-F14C-AD20-69B548595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691" y="1392872"/>
            <a:ext cx="4361802" cy="3670236"/>
          </a:xfrm>
          <a:prstGeom prst="rect">
            <a:avLst/>
          </a:prstGeom>
        </p:spPr>
        <p:txBody>
          <a:bodyPr wrap="square" t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spc="-100" dirty="0" err="1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양음압</a:t>
            </a: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Mask Module</a:t>
            </a:r>
            <a:endParaRPr lang="en-US" altLang="ko-KR" sz="11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KASIT</a:t>
            </a: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ko-KR" altLang="en-US" sz="1100" b="1" spc="-100" dirty="0" err="1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양음압</a:t>
            </a: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Mask Module </a:t>
            </a: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5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spc="-100" dirty="0" err="1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양음압</a:t>
            </a: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Mask Module </a:t>
            </a: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유량 및 차압 </a:t>
            </a:r>
            <a:r>
              <a:rPr lang="ko-KR" altLang="en-US" sz="1100" b="1" spc="-100" dirty="0" err="1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시험계</a:t>
            </a:r>
            <a:endParaRPr lang="en-US" altLang="ko-KR" sz="11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100" b="1" spc="-100" dirty="0" err="1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양음압</a:t>
            </a: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Mask Module</a:t>
            </a: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의 흡입 유량과 차압을 측정하는 </a:t>
            </a:r>
            <a:r>
              <a:rPr lang="ko-KR" altLang="en-US" sz="1100" b="1" spc="-100" dirty="0" err="1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시험계</a:t>
            </a:r>
            <a:endParaRPr lang="en-US" altLang="ko-KR" sz="5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08A554DF-35EA-EC4D-8CD6-6E483CC2AC8D}"/>
              </a:ext>
            </a:extLst>
          </p:cNvPr>
          <p:cNvSpPr/>
          <p:nvPr/>
        </p:nvSpPr>
        <p:spPr>
          <a:xfrm>
            <a:off x="4633196" y="1173937"/>
            <a:ext cx="4359729" cy="5488212"/>
          </a:xfrm>
          <a:prstGeom prst="roundRect">
            <a:avLst>
              <a:gd name="adj" fmla="val 1590"/>
            </a:avLst>
          </a:prstGeom>
          <a:gradFill flip="none" rotWithShape="1">
            <a:gsLst>
              <a:gs pos="100000">
                <a:schemeClr val="bg1"/>
              </a:gs>
              <a:gs pos="80000">
                <a:schemeClr val="bg1"/>
              </a:gs>
            </a:gsLst>
            <a:lin ang="5400000" scaled="1"/>
            <a:tileRect/>
          </a:gradFill>
          <a:ln w="3175">
            <a:solidFill>
              <a:srgbClr val="2E99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900" spc="-150" dirty="0">
              <a:ln>
                <a:solidFill>
                  <a:schemeClr val="accent3">
                    <a:lumMod val="7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오각형 4">
            <a:extLst>
              <a:ext uri="{FF2B5EF4-FFF2-40B4-BE49-F238E27FC236}">
                <a16:creationId xmlns:a16="http://schemas.microsoft.com/office/drawing/2014/main" id="{3CA1E7AA-3FA6-BE40-8159-78E6E0276598}"/>
              </a:ext>
            </a:extLst>
          </p:cNvPr>
          <p:cNvSpPr/>
          <p:nvPr/>
        </p:nvSpPr>
        <p:spPr>
          <a:xfrm rot="5400000">
            <a:off x="6709177" y="-119890"/>
            <a:ext cx="301618" cy="2667298"/>
          </a:xfrm>
          <a:prstGeom prst="homePlate">
            <a:avLst>
              <a:gd name="adj" fmla="val 17108"/>
            </a:avLst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ko-KR" altLang="en-US" sz="1300" b="1" dirty="0" err="1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원심주조</a:t>
            </a:r>
            <a:r>
              <a:rPr lang="ko-KR" altLang="en-US" sz="13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Chamber</a:t>
            </a:r>
            <a:endParaRPr lang="ko-KR" altLang="en-US" sz="1300" b="1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Rectangle 6"/>
          <p:cNvSpPr>
            <a:spLocks noChangeArrowheads="1"/>
          </p:cNvSpPr>
          <p:nvPr/>
        </p:nvSpPr>
        <p:spPr bwMode="auto">
          <a:xfrm>
            <a:off x="1157465" y="3284356"/>
            <a:ext cx="6216736" cy="209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" name="Rectangle 8"/>
          <p:cNvSpPr>
            <a:spLocks noChangeArrowheads="1"/>
          </p:cNvSpPr>
          <p:nvPr/>
        </p:nvSpPr>
        <p:spPr bwMode="auto">
          <a:xfrm>
            <a:off x="5526337" y="3827804"/>
            <a:ext cx="3614839" cy="87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6" name="Rectangle 10"/>
          <p:cNvSpPr>
            <a:spLocks noChangeArrowheads="1"/>
          </p:cNvSpPr>
          <p:nvPr/>
        </p:nvSpPr>
        <p:spPr bwMode="auto">
          <a:xfrm>
            <a:off x="384912" y="3971271"/>
            <a:ext cx="6449810" cy="346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573381" y="4144502"/>
            <a:ext cx="1308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양음압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Mask Module</a:t>
            </a:r>
            <a:endParaRPr lang="ko-KR" altLang="en-US" sz="1000" dirty="0"/>
          </a:p>
        </p:txBody>
      </p:sp>
      <p:sp>
        <p:nvSpPr>
          <p:cNvPr id="54" name="Rectangle 2"/>
          <p:cNvSpPr>
            <a:spLocks noChangeArrowheads="1"/>
          </p:cNvSpPr>
          <p:nvPr/>
        </p:nvSpPr>
        <p:spPr bwMode="auto">
          <a:xfrm>
            <a:off x="553282" y="1395064"/>
            <a:ext cx="4516925" cy="229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6" name="Rectangle 6"/>
          <p:cNvSpPr>
            <a:spLocks noChangeArrowheads="1"/>
          </p:cNvSpPr>
          <p:nvPr/>
        </p:nvSpPr>
        <p:spPr bwMode="auto">
          <a:xfrm>
            <a:off x="2563457" y="1257041"/>
            <a:ext cx="4838399" cy="301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8" name="Rectangle 8"/>
          <p:cNvSpPr>
            <a:spLocks noChangeArrowheads="1"/>
          </p:cNvSpPr>
          <p:nvPr/>
        </p:nvSpPr>
        <p:spPr bwMode="auto">
          <a:xfrm>
            <a:off x="303579" y="3615904"/>
            <a:ext cx="6693152" cy="324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0" name="Rectangle 10"/>
          <p:cNvSpPr>
            <a:spLocks noChangeArrowheads="1"/>
          </p:cNvSpPr>
          <p:nvPr/>
        </p:nvSpPr>
        <p:spPr bwMode="auto">
          <a:xfrm>
            <a:off x="2499762" y="3610115"/>
            <a:ext cx="3114886" cy="187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오각형 4">
            <a:extLst>
              <a:ext uri="{FF2B5EF4-FFF2-40B4-BE49-F238E27FC236}">
                <a16:creationId xmlns:a16="http://schemas.microsoft.com/office/drawing/2014/main" id="{3CA1E7AA-3FA6-BE40-8159-78E6E0276598}"/>
              </a:ext>
            </a:extLst>
          </p:cNvPr>
          <p:cNvSpPr/>
          <p:nvPr/>
        </p:nvSpPr>
        <p:spPr>
          <a:xfrm rot="5400000">
            <a:off x="2263761" y="-119890"/>
            <a:ext cx="301618" cy="2667298"/>
          </a:xfrm>
          <a:prstGeom prst="homePlate">
            <a:avLst>
              <a:gd name="adj" fmla="val 17108"/>
            </a:avLst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b="1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99687F1-7CC6-B34C-92FA-EC9D134BFEB5}"/>
              </a:ext>
            </a:extLst>
          </p:cNvPr>
          <p:cNvSpPr/>
          <p:nvPr/>
        </p:nvSpPr>
        <p:spPr>
          <a:xfrm>
            <a:off x="1157465" y="1041707"/>
            <a:ext cx="2436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David" panose="020E0502060401010101" pitchFamily="34" charset="-79"/>
              </a:rPr>
              <a:t>양음압</a:t>
            </a:r>
            <a:r>
              <a:rPr lang="ko-KR" altLang="en-US" sz="14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David" panose="020E0502060401010101" pitchFamily="34" charset="-79"/>
              </a:rPr>
              <a:t> </a:t>
            </a:r>
            <a:r>
              <a:rPr lang="en-US" altLang="ko-KR" sz="14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David" panose="020E0502060401010101" pitchFamily="34" charset="-79"/>
              </a:rPr>
              <a:t>Mask Module</a:t>
            </a:r>
            <a:endParaRPr lang="ko-KR" altLang="en-US" sz="1400" b="1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David" panose="020E0502060401010101" pitchFamily="34" charset="-79"/>
            </a:endParaRPr>
          </a:p>
        </p:txBody>
      </p:sp>
      <p:sp>
        <p:nvSpPr>
          <p:cNvPr id="53" name="직사각형 52"/>
          <p:cNvSpPr/>
          <p:nvPr/>
        </p:nvSpPr>
        <p:spPr>
          <a:xfrm rot="19578316">
            <a:off x="3280479" y="3074036"/>
            <a:ext cx="2481131" cy="1026791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3" t="21401" r="44488" b="22133"/>
          <a:stretch/>
        </p:blipFill>
        <p:spPr>
          <a:xfrm>
            <a:off x="553282" y="1939613"/>
            <a:ext cx="1205345" cy="2186247"/>
          </a:xfrm>
          <a:prstGeom prst="rect">
            <a:avLst/>
          </a:prstGeom>
        </p:spPr>
      </p:pic>
      <p:grpSp>
        <p:nvGrpSpPr>
          <p:cNvPr id="57" name="그룹 56"/>
          <p:cNvGrpSpPr/>
          <p:nvPr/>
        </p:nvGrpSpPr>
        <p:grpSpPr>
          <a:xfrm>
            <a:off x="901653" y="5073312"/>
            <a:ext cx="3025833" cy="1318116"/>
            <a:chOff x="3075709" y="2703280"/>
            <a:chExt cx="5286894" cy="2842953"/>
          </a:xfrm>
        </p:grpSpPr>
        <p:grpSp>
          <p:nvGrpSpPr>
            <p:cNvPr id="59" name="그룹 58"/>
            <p:cNvGrpSpPr/>
            <p:nvPr/>
          </p:nvGrpSpPr>
          <p:grpSpPr>
            <a:xfrm>
              <a:off x="3075709" y="2703280"/>
              <a:ext cx="5286894" cy="2842953"/>
              <a:chOff x="2867891" y="3017520"/>
              <a:chExt cx="5286894" cy="2842953"/>
            </a:xfrm>
          </p:grpSpPr>
          <p:pic>
            <p:nvPicPr>
              <p:cNvPr id="65" name="그림 64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364" t="15422" r="28272" b="37558"/>
              <a:stretch/>
            </p:blipFill>
            <p:spPr>
              <a:xfrm>
                <a:off x="2867891" y="3017520"/>
                <a:ext cx="5286894" cy="2842953"/>
              </a:xfrm>
              <a:prstGeom prst="rect">
                <a:avLst/>
              </a:prstGeom>
            </p:spPr>
          </p:pic>
          <p:sp>
            <p:nvSpPr>
              <p:cNvPr id="66" name="타원 65"/>
              <p:cNvSpPr/>
              <p:nvPr/>
            </p:nvSpPr>
            <p:spPr>
              <a:xfrm>
                <a:off x="3740728" y="4513811"/>
                <a:ext cx="509963" cy="507077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모서리가 둥근 직사각형 68"/>
              <p:cNvSpPr/>
              <p:nvPr/>
            </p:nvSpPr>
            <p:spPr>
              <a:xfrm>
                <a:off x="5386648" y="3017520"/>
                <a:ext cx="1271846" cy="2543694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61" name="꺾인 연결선 60"/>
            <p:cNvCxnSpPr>
              <a:stCxn id="63" idx="2"/>
              <a:endCxn id="66" idx="0"/>
            </p:cNvCxnSpPr>
            <p:nvPr/>
          </p:nvCxnSpPr>
          <p:spPr>
            <a:xfrm rot="16200000" flipH="1">
              <a:off x="3723809" y="3719853"/>
              <a:ext cx="482768" cy="476668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꺾인 연결선 61"/>
            <p:cNvCxnSpPr>
              <a:stCxn id="64" idx="3"/>
              <a:endCxn id="69" idx="1"/>
            </p:cNvCxnSpPr>
            <p:nvPr/>
          </p:nvCxnSpPr>
          <p:spPr>
            <a:xfrm>
              <a:off x="4898997" y="3063715"/>
              <a:ext cx="695469" cy="911412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3178219" y="2853833"/>
              <a:ext cx="1097280" cy="862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err="1" smtClean="0"/>
                <a:t>차압계</a:t>
              </a:r>
              <a:r>
                <a:rPr lang="ko-KR" altLang="en-US" sz="1000" dirty="0" smtClean="0"/>
                <a:t> </a:t>
              </a:r>
              <a:r>
                <a:rPr lang="ko-KR" altLang="en-US" sz="1000" dirty="0" err="1" smtClean="0"/>
                <a:t>연결부</a:t>
              </a:r>
              <a:endParaRPr lang="ko-KR" altLang="en-US" sz="10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283914" y="2932910"/>
              <a:ext cx="6150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/>
                <a:t>유량계</a:t>
              </a:r>
              <a:endParaRPr lang="ko-KR" altLang="en-US" sz="1100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1227567" y="6346483"/>
            <a:ext cx="24497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양음압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Mask Module </a:t>
            </a:r>
            <a:r>
              <a:rPr lang="ko-KR" altLang="en-US" sz="1000" dirty="0" smtClean="0"/>
              <a:t>유량 및 차압 </a:t>
            </a:r>
            <a:r>
              <a:rPr lang="ko-KR" altLang="en-US" sz="1000" dirty="0" err="1" smtClean="0"/>
              <a:t>시험계</a:t>
            </a:r>
            <a:endParaRPr lang="ko-KR" altLang="en-US" sz="1000" dirty="0"/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214E39B5-E2A1-4A1D-B3A2-9A5160DA468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9688" y1="37638" x2="55313" y2="49446"/>
                        <a14:foregroundMark x1="55313" y1="49446" x2="60521" y2="43469"/>
                        <a14:foregroundMark x1="64740" y1="44945" x2="39635" y2="26937"/>
                        <a14:foregroundMark x1="39635" y1="26937" x2="37135" y2="22509"/>
                        <a14:foregroundMark x1="64375" y1="41771" x2="56823" y2="34760"/>
                        <a14:foregroundMark x1="56823" y1="34760" x2="51823" y2="33875"/>
                        <a14:foregroundMark x1="37396" y1="24354" x2="28854" y2="28118"/>
                        <a14:foregroundMark x1="28854" y1="28118" x2="23698" y2="34391"/>
                        <a14:foregroundMark x1="21250" y1="31144" x2="36771" y2="21845"/>
                        <a14:foregroundMark x1="36771" y1="21845" x2="36771" y2="217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38" t="16617" r="23166" b="14486"/>
          <a:stretch/>
        </p:blipFill>
        <p:spPr>
          <a:xfrm>
            <a:off x="2292819" y="2546722"/>
            <a:ext cx="1897355" cy="1432341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2581184" y="4112670"/>
            <a:ext cx="1308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양음압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Mask Module</a:t>
            </a:r>
            <a:endParaRPr lang="ko-KR" altLang="en-US" sz="1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3220" y="1981149"/>
            <a:ext cx="4263327" cy="2068380"/>
          </a:xfrm>
          <a:prstGeom prst="rect">
            <a:avLst/>
          </a:prstGeom>
        </p:spPr>
      </p:pic>
      <p:sp>
        <p:nvSpPr>
          <p:cNvPr id="81" name="Rectangle 125">
            <a:extLst>
              <a:ext uri="{FF2B5EF4-FFF2-40B4-BE49-F238E27FC236}">
                <a16:creationId xmlns:a16="http://schemas.microsoft.com/office/drawing/2014/main" id="{D5A47EC3-A12E-F14C-AD20-69B548595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2180" y="1427774"/>
            <a:ext cx="4361802" cy="3023905"/>
          </a:xfrm>
          <a:prstGeom prst="rect">
            <a:avLst/>
          </a:prstGeom>
        </p:spPr>
        <p:txBody>
          <a:bodyPr wrap="square" t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spc="-100" dirty="0" err="1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원심주조</a:t>
            </a: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Chamber</a:t>
            </a:r>
            <a:endParaRPr lang="en-US" altLang="ko-KR" sz="11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원심 주조 </a:t>
            </a:r>
            <a:r>
              <a:rPr lang="en-US" altLang="ko-KR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Chamber </a:t>
            </a:r>
            <a:r>
              <a:rPr lang="ko-KR" altLang="en-US" sz="1100" b="1" spc="-10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5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spc="-10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marL="357188" lvl="1" indent="-17462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500" b="1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141575" y="4122519"/>
            <a:ext cx="12602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원심 주조 </a:t>
            </a:r>
            <a:r>
              <a:rPr lang="en-US" altLang="ko-KR" sz="1000" dirty="0" smtClean="0"/>
              <a:t>Chamber </a:t>
            </a:r>
          </a:p>
        </p:txBody>
      </p:sp>
    </p:spTree>
    <p:extLst>
      <p:ext uri="{BB962C8B-B14F-4D97-AF65-F5344CB8AC3E}">
        <p14:creationId xmlns:p14="http://schemas.microsoft.com/office/powerpoint/2010/main" val="162574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5627</TotalTime>
  <Words>925</Words>
  <Application>Microsoft Office PowerPoint</Application>
  <PresentationFormat>화면 슬라이드 쇼(4:3)</PresentationFormat>
  <Paragraphs>356</Paragraphs>
  <Slides>10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2" baseType="lpstr">
      <vt:lpstr>David</vt:lpstr>
      <vt:lpstr>HY헤드라인M</vt:lpstr>
      <vt:lpstr>굴림</vt:lpstr>
      <vt:lpstr>맑은 고딕</vt:lpstr>
      <vt:lpstr>야놀자 야체 B</vt:lpstr>
      <vt:lpstr>한컴바탕</vt:lpstr>
      <vt:lpstr>함초롬돋움</vt:lpstr>
      <vt:lpstr>Arial</vt:lpstr>
      <vt:lpstr>Calibri</vt:lpstr>
      <vt:lpstr>Calibri Light</vt:lpstr>
      <vt:lpstr>Wingdings</vt:lpstr>
      <vt:lpstr>Office Theme</vt:lpstr>
      <vt:lpstr>PowerPoint 프레젠테이션</vt:lpstr>
      <vt:lpstr>PowerPoint 프레젠테이션</vt:lpstr>
      <vt:lpstr>PowerPoint 프레젠테이션</vt:lpstr>
      <vt:lpstr>항공우주 부품 및 설비 (MTU 및 탱크 단열)</vt:lpstr>
      <vt:lpstr>항공우주 부품 및 설비(탱크 단열_공통격벽 탱크)</vt:lpstr>
      <vt:lpstr>항공우주 부품 및 설비(열제어/화재안전 부품 및 설비)</vt:lpstr>
      <vt:lpstr>금속 3D 프린팅 분야</vt:lpstr>
      <vt:lpstr>설비 (제어 설비 자동화 설비)</vt:lpstr>
      <vt:lpstr>기타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pello</dc:creator>
  <cp:lastModifiedBy>이채진</cp:lastModifiedBy>
  <cp:revision>271</cp:revision>
  <cp:lastPrinted>2019-11-05T10:43:06Z</cp:lastPrinted>
  <dcterms:created xsi:type="dcterms:W3CDTF">2015-12-02T02:04:02Z</dcterms:created>
  <dcterms:modified xsi:type="dcterms:W3CDTF">2022-01-28T05:40:28Z</dcterms:modified>
</cp:coreProperties>
</file>